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71" r:id="rId6"/>
    <p:sldId id="295" r:id="rId7"/>
    <p:sldId id="277" r:id="rId8"/>
    <p:sldId id="309" r:id="rId9"/>
    <p:sldId id="284" r:id="rId10"/>
    <p:sldId id="289" r:id="rId11"/>
    <p:sldId id="298" r:id="rId12"/>
    <p:sldId id="288" r:id="rId13"/>
    <p:sldId id="287" r:id="rId14"/>
    <p:sldId id="299" r:id="rId15"/>
    <p:sldId id="300" r:id="rId16"/>
    <p:sldId id="301" r:id="rId17"/>
    <p:sldId id="282" r:id="rId18"/>
    <p:sldId id="306" r:id="rId19"/>
    <p:sldId id="281" r:id="rId20"/>
    <p:sldId id="307" r:id="rId21"/>
    <p:sldId id="310" r:id="rId22"/>
    <p:sldId id="308" r:id="rId23"/>
    <p:sldId id="297" r:id="rId24"/>
    <p:sldId id="296" r:id="rId25"/>
    <p:sldId id="303" r:id="rId26"/>
    <p:sldId id="311" r:id="rId27"/>
    <p:sldId id="304" r:id="rId28"/>
    <p:sldId id="291" r:id="rId2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8937" autoAdjust="0"/>
  </p:normalViewPr>
  <p:slideViewPr>
    <p:cSldViewPr>
      <p:cViewPr varScale="1">
        <p:scale>
          <a:sx n="77" d="100"/>
          <a:sy n="77" d="100"/>
        </p:scale>
        <p:origin x="1952" y="19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a:solidFill>
                <a:schemeClr val="accent1"/>
              </a:solidFill>
              <a:round/>
            </a:ln>
            <a:effectLst/>
          </c:spPr>
          <c:marker>
            <c:symbol val="none"/>
          </c:marker>
          <c:cat>
            <c:strRef>
              <c:f>'[2020_harvest_data_for_carl.xlsx]Sheet2'!$K$6:$K$30</c:f>
              <c:strCache>
                <c:ptCount val="25"/>
                <c:pt idx="0">
                  <c:v>5-Apr</c:v>
                </c:pt>
                <c:pt idx="1">
                  <c:v>11-Apr</c:v>
                </c:pt>
                <c:pt idx="2">
                  <c:v>12-Apr</c:v>
                </c:pt>
                <c:pt idx="3">
                  <c:v>15-Apr</c:v>
                </c:pt>
                <c:pt idx="4">
                  <c:v>17-Apr</c:v>
                </c:pt>
                <c:pt idx="5">
                  <c:v>18-Apr</c:v>
                </c:pt>
                <c:pt idx="6">
                  <c:v>19-Apr</c:v>
                </c:pt>
                <c:pt idx="7">
                  <c:v>20-Apr</c:v>
                </c:pt>
                <c:pt idx="8">
                  <c:v>21-Apr</c:v>
                </c:pt>
                <c:pt idx="9">
                  <c:v>22-Apr</c:v>
                </c:pt>
                <c:pt idx="10">
                  <c:v>23-Apr</c:v>
                </c:pt>
                <c:pt idx="11">
                  <c:v>24-Apr</c:v>
                </c:pt>
                <c:pt idx="12">
                  <c:v>25-Apr</c:v>
                </c:pt>
                <c:pt idx="13">
                  <c:v>26-Apr</c:v>
                </c:pt>
                <c:pt idx="14">
                  <c:v>27-Apr</c:v>
                </c:pt>
                <c:pt idx="15">
                  <c:v>28-Apr</c:v>
                </c:pt>
                <c:pt idx="16">
                  <c:v>29-Apr</c:v>
                </c:pt>
                <c:pt idx="17">
                  <c:v>30-Apr</c:v>
                </c:pt>
                <c:pt idx="18">
                  <c:v>1-May</c:v>
                </c:pt>
                <c:pt idx="19">
                  <c:v>2-May</c:v>
                </c:pt>
                <c:pt idx="20">
                  <c:v>5-May</c:v>
                </c:pt>
                <c:pt idx="21">
                  <c:v>6-May</c:v>
                </c:pt>
                <c:pt idx="22">
                  <c:v>7-May</c:v>
                </c:pt>
                <c:pt idx="23">
                  <c:v>8-May</c:v>
                </c:pt>
                <c:pt idx="24">
                  <c:v>1-Jun</c:v>
                </c:pt>
              </c:strCache>
            </c:strRef>
          </c:cat>
          <c:val>
            <c:numRef>
              <c:f>'[2020_harvest_data_for_carl.xlsx]Sheet2'!$L$6:$L$30</c:f>
              <c:numCache>
                <c:formatCode>General</c:formatCode>
                <c:ptCount val="25"/>
                <c:pt idx="0">
                  <c:v>0</c:v>
                </c:pt>
                <c:pt idx="1">
                  <c:v>81</c:v>
                </c:pt>
                <c:pt idx="2">
                  <c:v>4.8</c:v>
                </c:pt>
                <c:pt idx="3">
                  <c:v>2.8</c:v>
                </c:pt>
                <c:pt idx="4">
                  <c:v>35.5</c:v>
                </c:pt>
                <c:pt idx="5">
                  <c:v>43.900000000000006</c:v>
                </c:pt>
                <c:pt idx="6">
                  <c:v>148</c:v>
                </c:pt>
                <c:pt idx="7">
                  <c:v>103.39999999999999</c:v>
                </c:pt>
                <c:pt idx="8">
                  <c:v>33.5</c:v>
                </c:pt>
                <c:pt idx="9">
                  <c:v>148.39999999999998</c:v>
                </c:pt>
                <c:pt idx="10">
                  <c:v>317.5</c:v>
                </c:pt>
                <c:pt idx="11">
                  <c:v>167</c:v>
                </c:pt>
                <c:pt idx="12">
                  <c:v>813.0999999999998</c:v>
                </c:pt>
                <c:pt idx="13">
                  <c:v>446</c:v>
                </c:pt>
                <c:pt idx="14">
                  <c:v>682</c:v>
                </c:pt>
                <c:pt idx="15">
                  <c:v>604</c:v>
                </c:pt>
                <c:pt idx="16">
                  <c:v>1982</c:v>
                </c:pt>
                <c:pt idx="17">
                  <c:v>2101</c:v>
                </c:pt>
                <c:pt idx="18">
                  <c:v>4084.1000000000004</c:v>
                </c:pt>
                <c:pt idx="19">
                  <c:v>1859.1999999999998</c:v>
                </c:pt>
                <c:pt idx="20">
                  <c:v>72.5</c:v>
                </c:pt>
                <c:pt idx="21">
                  <c:v>45.5</c:v>
                </c:pt>
                <c:pt idx="22">
                  <c:v>351.5</c:v>
                </c:pt>
                <c:pt idx="23">
                  <c:v>376.8</c:v>
                </c:pt>
                <c:pt idx="24">
                  <c:v>762.8</c:v>
                </c:pt>
              </c:numCache>
            </c:numRef>
          </c:val>
          <c:smooth val="0"/>
          <c:extLst>
            <c:ext xmlns:c16="http://schemas.microsoft.com/office/drawing/2014/chart" uri="{C3380CC4-5D6E-409C-BE32-E72D297353CC}">
              <c16:uniqueId val="{00000000-6377-4BB2-824A-6346195E5F86}"/>
            </c:ext>
          </c:extLst>
        </c:ser>
        <c:ser>
          <c:idx val="1"/>
          <c:order val="1"/>
          <c:spPr>
            <a:ln w="19050" cap="rnd">
              <a:solidFill>
                <a:schemeClr val="accent2"/>
              </a:solidFill>
              <a:round/>
            </a:ln>
            <a:effectLst/>
          </c:spPr>
          <c:marker>
            <c:symbol val="none"/>
          </c:marker>
          <c:val>
            <c:numRef>
              <c:f>'[2020_harvest_data_for_carl.xlsx]Sheet2'!$M$6:$M$30</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268.59999999999997</c:v>
                </c:pt>
                <c:pt idx="13">
                  <c:v>141.5</c:v>
                </c:pt>
                <c:pt idx="14">
                  <c:v>350</c:v>
                </c:pt>
                <c:pt idx="15">
                  <c:v>0</c:v>
                </c:pt>
                <c:pt idx="16">
                  <c:v>1960</c:v>
                </c:pt>
                <c:pt idx="17">
                  <c:v>2101</c:v>
                </c:pt>
                <c:pt idx="18">
                  <c:v>3431.1</c:v>
                </c:pt>
                <c:pt idx="19">
                  <c:v>1676.4</c:v>
                </c:pt>
                <c:pt idx="20">
                  <c:v>72.5</c:v>
                </c:pt>
                <c:pt idx="21">
                  <c:v>22.5</c:v>
                </c:pt>
                <c:pt idx="22">
                  <c:v>222</c:v>
                </c:pt>
                <c:pt idx="23">
                  <c:v>376.8</c:v>
                </c:pt>
                <c:pt idx="24">
                  <c:v>307.8</c:v>
                </c:pt>
              </c:numCache>
            </c:numRef>
          </c:val>
          <c:smooth val="0"/>
          <c:extLst>
            <c:ext xmlns:c16="http://schemas.microsoft.com/office/drawing/2014/chart" uri="{C3380CC4-5D6E-409C-BE32-E72D297353CC}">
              <c16:uniqueId val="{00000001-6377-4BB2-824A-6346195E5F86}"/>
            </c:ext>
          </c:extLst>
        </c:ser>
        <c:dLbls>
          <c:showLegendKey val="0"/>
          <c:showVal val="0"/>
          <c:showCatName val="0"/>
          <c:showSerName val="0"/>
          <c:showPercent val="0"/>
          <c:showBubbleSize val="0"/>
        </c:dLbls>
        <c:smooth val="0"/>
        <c:axId val="178177279"/>
        <c:axId val="178174783"/>
      </c:lineChart>
      <c:catAx>
        <c:axId val="1781772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200" b="1">
                    <a:solidFill>
                      <a:schemeClr val="tx1"/>
                    </a:solidFill>
                    <a:latin typeface="Times New Roman" panose="02020603050405020304" pitchFamily="18" charset="0"/>
                    <a:cs typeface="Times New Roman" panose="02020603050405020304" pitchFamily="18" charset="0"/>
                  </a:rPr>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8174783"/>
        <c:crosses val="autoZero"/>
        <c:auto val="1"/>
        <c:lblAlgn val="ctr"/>
        <c:lblOffset val="100"/>
        <c:noMultiLvlLbl val="0"/>
      </c:catAx>
      <c:valAx>
        <c:axId val="1781747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200" b="1">
                    <a:solidFill>
                      <a:schemeClr val="tx1"/>
                    </a:solidFill>
                    <a:latin typeface="Times New Roman" panose="02020603050405020304" pitchFamily="18" charset="0"/>
                    <a:cs typeface="Times New Roman" panose="02020603050405020304" pitchFamily="18" charset="0"/>
                  </a:rPr>
                  <a:t>Lbs of ogaa</a:t>
                </a:r>
                <a:r>
                  <a:rPr lang="en-US" sz="1200" b="1" baseline="0">
                    <a:solidFill>
                      <a:schemeClr val="tx1"/>
                    </a:solidFill>
                    <a:latin typeface="Times New Roman" panose="02020603050405020304" pitchFamily="18" charset="0"/>
                    <a:cs typeface="Times New Roman" panose="02020603050405020304" pitchFamily="18" charset="0"/>
                  </a:rPr>
                  <a:t> harvested</a:t>
                </a:r>
                <a:endParaRPr lang="en-US" sz="1200"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81772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482589-CB2F-4003-801D-095B67490E73}" type="datetimeFigureOut">
              <a:rPr lang="en-US"/>
              <a:t>3/31/21</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7D4DBF-746C-4C25-853D-8A1CBE8404F4}" type="datetimeFigureOut">
              <a:rPr lang="en-US"/>
              <a:t>3/31/21</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a:t>
            </a:r>
            <a:r>
              <a:rPr lang="en-US" dirty="0" err="1"/>
              <a:t>Miigwech</a:t>
            </a:r>
            <a:r>
              <a:rPr lang="en-US" dirty="0"/>
              <a:t> for joining us today. I hope you find this meeting helpful and informative as we quickly approach this years Spring Harvest. My name is Katie Draper, and I serve the Band as the Commissioner of Natural Resources. </a:t>
            </a:r>
          </a:p>
          <a:p>
            <a:endParaRPr lang="en-US" dirty="0"/>
          </a:p>
          <a:p>
            <a:r>
              <a:rPr lang="en-US" dirty="0"/>
              <a:t>Before we begin today, I would like to take a moment of silence to remember our community members who have passed away this past year. </a:t>
            </a:r>
            <a:r>
              <a:rPr lang="en-US" dirty="0" err="1"/>
              <a:t>Miigwech</a:t>
            </a:r>
            <a:r>
              <a:rPr lang="en-US" dirty="0"/>
              <a:t>.</a:t>
            </a:r>
          </a:p>
          <a:p>
            <a:endParaRPr lang="en-US" dirty="0"/>
          </a:p>
          <a:p>
            <a:r>
              <a:rPr lang="en-US" dirty="0"/>
              <a:t>Here is an overview of what we will cover today. Some of this information was shared with community members who joined our zoom meetings during treaty rights week.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DE0FDE7-FE71-46E3-9512-437B13AD5F46}" type="slidenum">
              <a:rPr lang="en-US" smtClean="0"/>
              <a:t>2</a:t>
            </a:fld>
            <a:endParaRPr lang="en-US"/>
          </a:p>
        </p:txBody>
      </p:sp>
    </p:spTree>
    <p:extLst>
      <p:ext uri="{BB962C8B-B14F-4D97-AF65-F5344CB8AC3E}">
        <p14:creationId xmlns:p14="http://schemas.microsoft.com/office/powerpoint/2010/main" val="185046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Dive = go to website and show people where to find the statutes and laws.</a:t>
            </a:r>
          </a:p>
        </p:txBody>
      </p:sp>
      <p:sp>
        <p:nvSpPr>
          <p:cNvPr id="4" name="Slide Number Placeholder 3"/>
          <p:cNvSpPr>
            <a:spLocks noGrp="1"/>
          </p:cNvSpPr>
          <p:nvPr>
            <p:ph type="sldNum" sz="quarter" idx="5"/>
          </p:nvPr>
        </p:nvSpPr>
        <p:spPr/>
        <p:txBody>
          <a:bodyPr/>
          <a:lstStyle/>
          <a:p>
            <a:fld id="{8DE0FDE7-FE71-46E3-9512-437B13AD5F46}" type="slidenum">
              <a:rPr lang="en-US" smtClean="0"/>
              <a:t>4</a:t>
            </a:fld>
            <a:endParaRPr lang="en-US"/>
          </a:p>
        </p:txBody>
      </p:sp>
    </p:spTree>
    <p:extLst>
      <p:ext uri="{BB962C8B-B14F-4D97-AF65-F5344CB8AC3E}">
        <p14:creationId xmlns:p14="http://schemas.microsoft.com/office/powerpoint/2010/main" val="340979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0FDE7-FE71-46E3-9512-437B13AD5F46}" type="slidenum">
              <a:rPr lang="en-US" smtClean="0"/>
              <a:t>15</a:t>
            </a:fld>
            <a:endParaRPr lang="en-US"/>
          </a:p>
        </p:txBody>
      </p:sp>
    </p:spTree>
    <p:extLst>
      <p:ext uri="{BB962C8B-B14F-4D97-AF65-F5344CB8AC3E}">
        <p14:creationId xmlns:p14="http://schemas.microsoft.com/office/powerpoint/2010/main" val="26355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0FDE7-FE71-46E3-9512-437B13AD5F46}" type="slidenum">
              <a:rPr lang="en-US" smtClean="0"/>
              <a:t>16</a:t>
            </a:fld>
            <a:endParaRPr lang="en-US"/>
          </a:p>
        </p:txBody>
      </p:sp>
    </p:spTree>
    <p:extLst>
      <p:ext uri="{BB962C8B-B14F-4D97-AF65-F5344CB8AC3E}">
        <p14:creationId xmlns:p14="http://schemas.microsoft.com/office/powerpoint/2010/main" val="266710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Harvester Harassment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 Best Practices in the Event of Harassment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while Exercising Ojibwe Treaty Rights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Ojibwe tribal members have the right to exercise their inherent rights in a safe environment. If you are harassed while hunting, fishing, or gathering in the Ceded Territory, it is important to know how to take immediate action. Please follow the guidelines below to keep yourself safe and to properly document the occurrence. Following “The Four Cs” supports both short-term and long-term safety. Reporting harassment allows for enforcement intervention, which may reduce future incidents, creating a safer environment for all harvesters.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you are harassed while exercising your treaty rights,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follow “The Four 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Create Distance.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Staying safe should always be your #1 priority. If you are being physically harassed (rocks are being thrown, firecrackers set off, gunshots fired, etc.), immediately move to a location where you will be safe. The same is true if there is a verbal threat of physical harm (“I’m going to get my gun,” etc.). If you are being verbally harassed but there is no immediate threat of physical harm (you are yelled at to leave, called names, etc.), use your best judgment about continuing to harvest in that area. Never engage or provoke harassers.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Confirm your Location.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Documenting the location where harassment is taking place is important and helpful when contacting law enforcement and when filing a report. One of the easiest ways to confirm your location is to use a smartphone. Location mapping apps allow you to “Drop a Pin” to mark your exact location. Download the app to your phone prior to going out harvesting. Two of the most popular location mapping apps are Maps and Google Maps. The </a:t>
            </a:r>
            <a:r>
              <a:rPr lang="en-US" sz="1200" kern="1200" dirty="0" err="1">
                <a:solidFill>
                  <a:schemeClr val="tx1"/>
                </a:solidFill>
                <a:effectLst/>
                <a:latin typeface="+mn-lt"/>
                <a:ea typeface="+mn-ea"/>
                <a:cs typeface="+mn-cs"/>
              </a:rPr>
              <a:t>onX</a:t>
            </a:r>
            <a:r>
              <a:rPr lang="en-US" sz="1200" kern="1200" dirty="0">
                <a:solidFill>
                  <a:schemeClr val="tx1"/>
                </a:solidFill>
                <a:effectLst/>
                <a:latin typeface="+mn-lt"/>
                <a:ea typeface="+mn-ea"/>
                <a:cs typeface="+mn-cs"/>
              </a:rPr>
              <a:t> Hunt app is also frequently used for hunting. If you don’t have a smartphone, do your best to know and provide directions. Look for easily identifiable roads, landmarks, trees, docks, houses, house lights, etc.</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Call 911.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event of physical harassment or a verbal threat of physical harm, </a:t>
            </a:r>
            <a:r>
              <a:rPr lang="en-US" sz="1200" b="1" kern="1200" dirty="0">
                <a:solidFill>
                  <a:schemeClr val="tx1"/>
                </a:solidFill>
                <a:effectLst/>
                <a:latin typeface="+mn-lt"/>
                <a:ea typeface="+mn-ea"/>
                <a:cs typeface="+mn-cs"/>
              </a:rPr>
              <a:t>CALL 911 IMMEDIATELY. </a:t>
            </a:r>
            <a:r>
              <a:rPr lang="en-US" sz="1200" kern="1200" dirty="0">
                <a:solidFill>
                  <a:schemeClr val="tx1"/>
                </a:solidFill>
                <a:effectLst/>
                <a:latin typeface="+mn-lt"/>
                <a:ea typeface="+mn-ea"/>
                <a:cs typeface="+mn-cs"/>
              </a:rPr>
              <a:t>Give them your name, location, phone number, situation, and any additional information the dispatcher may request. Provide your home phone number in addition to your cell phone in case you get disconnected, especially if you are harvesting in a remote area. You may be asked to stay on the line until officers arrive on scene to provide them with important updates. Once law enforcement arrives, they will address any active threat or emergency prior to taking a statement. Be prepared to spend some time at a safe location nearby so that you can provide the officer(s) with a detailed report.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Check in with GLIFWC.</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harassment you are being subjected to does not warrant an emergency response, call GLIFWC Enforcement at 715-685-2113 to document the incident after you are done harvesting.</a:t>
            </a:r>
          </a:p>
          <a:p>
            <a:endParaRPr lang="en-US" dirty="0"/>
          </a:p>
        </p:txBody>
      </p:sp>
      <p:sp>
        <p:nvSpPr>
          <p:cNvPr id="4" name="Slide Number Placeholder 3"/>
          <p:cNvSpPr>
            <a:spLocks noGrp="1"/>
          </p:cNvSpPr>
          <p:nvPr>
            <p:ph type="sldNum" sz="quarter" idx="5"/>
          </p:nvPr>
        </p:nvSpPr>
        <p:spPr/>
        <p:txBody>
          <a:bodyPr/>
          <a:lstStyle/>
          <a:p>
            <a:fld id="{8DE0FDE7-FE71-46E3-9512-437B13AD5F46}" type="slidenum">
              <a:rPr lang="en-US" smtClean="0"/>
              <a:t>21</a:t>
            </a:fld>
            <a:endParaRPr lang="en-US"/>
          </a:p>
        </p:txBody>
      </p:sp>
    </p:spTree>
    <p:extLst>
      <p:ext uri="{BB962C8B-B14F-4D97-AF65-F5344CB8AC3E}">
        <p14:creationId xmlns:p14="http://schemas.microsoft.com/office/powerpoint/2010/main" val="241129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3/31/21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3/31/21</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ebp2jr0J3PVFDr-PzEeXS20xQXGVWpIomoDOkjJa5fayxlfg/viewform?usp=sf_li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2" y="1524000"/>
            <a:ext cx="11430000" cy="3200400"/>
          </a:xfrm>
        </p:spPr>
        <p:txBody>
          <a:bodyPr/>
          <a:lstStyle/>
          <a:p>
            <a:r>
              <a:rPr lang="en-US" sz="8000" dirty="0">
                <a:solidFill>
                  <a:srgbClr val="00B0F0"/>
                </a:solidFill>
                <a:latin typeface="Calibri" panose="020F0502020204030204" pitchFamily="34" charset="0"/>
                <a:cs typeface="Calibri" panose="020F0502020204030204" pitchFamily="34" charset="0"/>
              </a:rPr>
              <a:t>Spearing and Netting 2021</a:t>
            </a:r>
          </a:p>
        </p:txBody>
      </p:sp>
      <p:sp>
        <p:nvSpPr>
          <p:cNvPr id="3" name="Subtitle 2"/>
          <p:cNvSpPr>
            <a:spLocks noGrp="1"/>
          </p:cNvSpPr>
          <p:nvPr>
            <p:ph type="subTitle" idx="1"/>
          </p:nvPr>
        </p:nvSpPr>
        <p:spPr>
          <a:xfrm>
            <a:off x="333000" y="4876800"/>
            <a:ext cx="11048999" cy="990600"/>
          </a:xfrm>
        </p:spPr>
        <p:txBody>
          <a:bodyPr>
            <a:noAutofit/>
          </a:bodyPr>
          <a:lstStyle/>
          <a:p>
            <a:r>
              <a:rPr lang="en-US" sz="4800" dirty="0" err="1">
                <a:solidFill>
                  <a:schemeClr val="tx1"/>
                </a:solidFill>
                <a:latin typeface="Calibri Light" panose="020F0302020204030204" pitchFamily="34" charset="0"/>
                <a:cs typeface="Calibri Light" panose="020F0302020204030204" pitchFamily="34" charset="0"/>
              </a:rPr>
              <a:t>Misi-zaaga’iganing</a:t>
            </a:r>
            <a:endParaRPr lang="en-US" sz="48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9601200" cy="893428"/>
          </a:xfrm>
        </p:spPr>
        <p:txBody>
          <a:bodyPr/>
          <a:lstStyle/>
          <a:p>
            <a:r>
              <a:rPr lang="en-US" dirty="0">
                <a:solidFill>
                  <a:srgbClr val="00B0F0"/>
                </a:solidFill>
                <a:latin typeface="Calibri" panose="020F0502020204030204" pitchFamily="34" charset="0"/>
                <a:cs typeface="Calibri" panose="020F0502020204030204" pitchFamily="34" charset="0"/>
              </a:rPr>
              <a:t>Northern are good too…</a:t>
            </a:r>
          </a:p>
        </p:txBody>
      </p:sp>
      <p:sp>
        <p:nvSpPr>
          <p:cNvPr id="3" name="Content Placeholder 2"/>
          <p:cNvSpPr>
            <a:spLocks noGrp="1"/>
          </p:cNvSpPr>
          <p:nvPr>
            <p:ph idx="1"/>
          </p:nvPr>
        </p:nvSpPr>
        <p:spPr>
          <a:xfrm>
            <a:off x="531812" y="1066800"/>
            <a:ext cx="11125200" cy="5410200"/>
          </a:xfrm>
        </p:spPr>
        <p:txBody>
          <a:bodyPr>
            <a:normAutofit/>
          </a:bodyPr>
          <a:lstStyle/>
          <a:p>
            <a:r>
              <a:rPr lang="en-US" dirty="0">
                <a:latin typeface="Calibri Light" panose="020F0302020204030204" pitchFamily="34" charset="0"/>
                <a:cs typeface="Calibri Light" panose="020F0302020204030204" pitchFamily="34" charset="0"/>
              </a:rPr>
              <a:t>For years, approximately 50,000 pounds of northern pike are allocated to the Band’s.</a:t>
            </a:r>
          </a:p>
          <a:p>
            <a:r>
              <a:rPr lang="en-US" dirty="0">
                <a:latin typeface="Calibri Light" panose="020F0302020204030204" pitchFamily="34" charset="0"/>
                <a:cs typeface="Calibri Light" panose="020F0302020204030204" pitchFamily="34" charset="0"/>
              </a:rPr>
              <a:t>In 2020, 866 pounds of northern pike were harvested by Mille Lacs Band members.</a:t>
            </a:r>
          </a:p>
          <a:p>
            <a:r>
              <a:rPr lang="en-US" dirty="0">
                <a:latin typeface="Calibri Light" panose="020F0302020204030204" pitchFamily="34" charset="0"/>
                <a:cs typeface="Calibri Light" panose="020F0302020204030204" pitchFamily="34" charset="0"/>
              </a:rPr>
              <a:t>We encourage Tribal members to help recover the Mille Lacs walleye population by harvesting northern pike. </a:t>
            </a:r>
          </a:p>
          <a:p>
            <a:r>
              <a:rPr lang="en-US" dirty="0">
                <a:latin typeface="Calibri Light" panose="020F0302020204030204" pitchFamily="34" charset="0"/>
                <a:cs typeface="Calibri Light" panose="020F0302020204030204" pitchFamily="34" charset="0"/>
              </a:rPr>
              <a:t>There are many ways to prepare northern pike such as: canning,                                                                          pickling, baking, soup, fish cakes, chowder, etc.</a:t>
            </a:r>
          </a:p>
          <a:p>
            <a:r>
              <a:rPr lang="en-US" dirty="0">
                <a:latin typeface="Calibri Light" panose="020F0302020204030204" pitchFamily="34" charset="0"/>
                <a:cs typeface="Calibri Light" panose="020F0302020204030204" pitchFamily="34" charset="0"/>
              </a:rPr>
              <a:t>If you are interested in learning how to clean or prepare northern                                                pike, please give us a call: 320-532-7439.</a:t>
            </a:r>
          </a:p>
          <a:p>
            <a:r>
              <a:rPr lang="en-US" dirty="0">
                <a:latin typeface="Calibri Light" panose="020F0302020204030204" pitchFamily="34" charset="0"/>
                <a:cs typeface="Calibri Light" panose="020F0302020204030204" pitchFamily="34" charset="0"/>
              </a:rPr>
              <a:t>Pike tend to congregate in shallow waters. If you need guidance on                                                                       potential locations to set nets for pike, let us know. </a:t>
            </a:r>
          </a:p>
          <a:p>
            <a:r>
              <a:rPr lang="en-US" dirty="0">
                <a:latin typeface="Calibri Light" panose="020F0302020204030204" pitchFamily="34" charset="0"/>
                <a:cs typeface="Calibri Light" panose="020F0302020204030204" pitchFamily="34" charset="0"/>
              </a:rPr>
              <a:t>There are fish consumption guidelines for pike available at the                                                              DNR office.</a:t>
            </a:r>
          </a:p>
        </p:txBody>
      </p:sp>
      <p:pic>
        <p:nvPicPr>
          <p:cNvPr id="5" name="Picture 4">
            <a:extLst>
              <a:ext uri="{FF2B5EF4-FFF2-40B4-BE49-F238E27FC236}">
                <a16:creationId xmlns:a16="http://schemas.microsoft.com/office/drawing/2014/main" id="{9E834775-296E-476D-B246-669DB77B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838226" y="3352186"/>
            <a:ext cx="3043083" cy="2282312"/>
          </a:xfrm>
          <a:prstGeom prst="rect">
            <a:avLst/>
          </a:prstGeom>
        </p:spPr>
      </p:pic>
    </p:spTree>
    <p:extLst>
      <p:ext uri="{BB962C8B-B14F-4D97-AF65-F5344CB8AC3E}">
        <p14:creationId xmlns:p14="http://schemas.microsoft.com/office/powerpoint/2010/main" val="351809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2FCA-F3C9-4AEF-AD98-6FEA65E17C7A}"/>
              </a:ext>
            </a:extLst>
          </p:cNvPr>
          <p:cNvSpPr>
            <a:spLocks noGrp="1"/>
          </p:cNvSpPr>
          <p:nvPr>
            <p:ph type="title"/>
          </p:nvPr>
        </p:nvSpPr>
        <p:spPr>
          <a:xfrm>
            <a:off x="227012" y="228600"/>
            <a:ext cx="9601200" cy="609600"/>
          </a:xfrm>
        </p:spPr>
        <p:txBody>
          <a:bodyPr/>
          <a:lstStyle/>
          <a:p>
            <a:r>
              <a:rPr lang="en-US" dirty="0">
                <a:solidFill>
                  <a:srgbClr val="00B0F0"/>
                </a:solidFill>
                <a:latin typeface="Calibri" panose="020F0502020204030204" pitchFamily="34" charset="0"/>
                <a:cs typeface="Calibri" panose="020F0502020204030204" pitchFamily="34" charset="0"/>
              </a:rPr>
              <a:t>2020 Harvest Update Overview</a:t>
            </a:r>
          </a:p>
        </p:txBody>
      </p:sp>
      <p:sp>
        <p:nvSpPr>
          <p:cNvPr id="3" name="Content Placeholder 2">
            <a:extLst>
              <a:ext uri="{FF2B5EF4-FFF2-40B4-BE49-F238E27FC236}">
                <a16:creationId xmlns:a16="http://schemas.microsoft.com/office/drawing/2014/main" id="{C37CBCA8-1DDE-4BC5-81E5-EF0B7FFDE775}"/>
              </a:ext>
            </a:extLst>
          </p:cNvPr>
          <p:cNvSpPr>
            <a:spLocks noGrp="1"/>
          </p:cNvSpPr>
          <p:nvPr>
            <p:ph idx="1"/>
          </p:nvPr>
        </p:nvSpPr>
        <p:spPr>
          <a:xfrm>
            <a:off x="379412" y="1219200"/>
            <a:ext cx="11582400" cy="5334000"/>
          </a:xfrm>
        </p:spPr>
        <p:txBody>
          <a:bodyPr>
            <a:normAutofit fontScale="92500"/>
          </a:bodyPr>
          <a:lstStyle/>
          <a:p>
            <a:r>
              <a:rPr lang="en-US" dirty="0">
                <a:latin typeface="Calibri" panose="020F0502020204030204" pitchFamily="34" charset="0"/>
                <a:cs typeface="Calibri" panose="020F0502020204030204" pitchFamily="34" charset="0"/>
              </a:rPr>
              <a:t>MLBO harvested 15,836 of 17,779 original allocated pounds in 2020.</a:t>
            </a:r>
          </a:p>
          <a:p>
            <a:r>
              <a:rPr lang="en-US" dirty="0">
                <a:latin typeface="Calibri" panose="020F0502020204030204" pitchFamily="34" charset="0"/>
                <a:cs typeface="Calibri" panose="020F0502020204030204" pitchFamily="34" charset="0"/>
              </a:rPr>
              <a:t>When compared to 2019 (same allocation), we had an increase of nearly 2,000 pounds of </a:t>
            </a:r>
            <a:r>
              <a:rPr lang="en-US" dirty="0" err="1">
                <a:latin typeface="Calibri" panose="020F0502020204030204" pitchFamily="34" charset="0"/>
                <a:cs typeface="Calibri" panose="020F0502020204030204" pitchFamily="34" charset="0"/>
              </a:rPr>
              <a:t>ogaa</a:t>
            </a:r>
            <a:r>
              <a:rPr lang="en-US" dirty="0">
                <a:latin typeface="Calibri" panose="020F0502020204030204" pitchFamily="34" charset="0"/>
                <a:cs typeface="Calibri" panose="020F0502020204030204" pitchFamily="34" charset="0"/>
              </a:rPr>
              <a:t> harvested in 2020. This includes spring and fall harvest combined.</a:t>
            </a:r>
          </a:p>
          <a:p>
            <a:r>
              <a:rPr lang="en-US" dirty="0">
                <a:latin typeface="Calibri" panose="020F0502020204030204" pitchFamily="34" charset="0"/>
                <a:cs typeface="Calibri" panose="020F0502020204030204" pitchFamily="34" charset="0"/>
              </a:rPr>
              <a:t>The total number of MLBO harvesters that exercised their treaty rights in 2020 season was the highest it has been since 2013, with a total of 154 harvesters. 2012 (225 harvesters) had the overall highest on record and represents harvest before the quota was reduced significantly.</a:t>
            </a:r>
          </a:p>
          <a:p>
            <a:r>
              <a:rPr lang="en-US" dirty="0">
                <a:latin typeface="Calibri" panose="020F0502020204030204" pitchFamily="34" charset="0"/>
                <a:cs typeface="Calibri" panose="020F0502020204030204" pitchFamily="34" charset="0"/>
              </a:rPr>
              <a:t>11,040 pounds of </a:t>
            </a:r>
            <a:r>
              <a:rPr lang="en-US" dirty="0" err="1">
                <a:latin typeface="Calibri" panose="020F0502020204030204" pitchFamily="34" charset="0"/>
                <a:cs typeface="Calibri" panose="020F0502020204030204" pitchFamily="34" charset="0"/>
              </a:rPr>
              <a:t>ogaa</a:t>
            </a:r>
            <a:r>
              <a:rPr lang="en-US" dirty="0">
                <a:latin typeface="Calibri" panose="020F0502020204030204" pitchFamily="34" charset="0"/>
                <a:cs typeface="Calibri" panose="020F0502020204030204" pitchFamily="34" charset="0"/>
              </a:rPr>
              <a:t> were taken by net and 4,336 pounds of </a:t>
            </a:r>
            <a:r>
              <a:rPr lang="en-US" dirty="0" err="1">
                <a:latin typeface="Calibri" panose="020F0502020204030204" pitchFamily="34" charset="0"/>
                <a:cs typeface="Calibri" panose="020F0502020204030204" pitchFamily="34" charset="0"/>
              </a:rPr>
              <a:t>ogaa</a:t>
            </a:r>
            <a:r>
              <a:rPr lang="en-US" dirty="0">
                <a:latin typeface="Calibri" panose="020F0502020204030204" pitchFamily="34" charset="0"/>
                <a:cs typeface="Calibri" panose="020F0502020204030204" pitchFamily="34" charset="0"/>
              </a:rPr>
              <a:t> were taken by spear for the spring season. The remaining 460 pounds were taken during the fall season by both net and spear.</a:t>
            </a:r>
          </a:p>
          <a:p>
            <a:r>
              <a:rPr lang="en-US" dirty="0">
                <a:latin typeface="Calibri" panose="020F0502020204030204" pitchFamily="34" charset="0"/>
                <a:cs typeface="Calibri" panose="020F0502020204030204" pitchFamily="34" charset="0"/>
              </a:rPr>
              <a:t>Spearing harvest ran from April 5</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to June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Netting season ran from April 25</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to May 8</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Initially spearing permits allowed 10 walleye per permit, but increased to 20 shortly into the season.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612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0FF8-BB6A-4C9B-8B27-4C9E798E823A}"/>
              </a:ext>
            </a:extLst>
          </p:cNvPr>
          <p:cNvSpPr>
            <a:spLocks noGrp="1"/>
          </p:cNvSpPr>
          <p:nvPr>
            <p:ph type="title"/>
          </p:nvPr>
        </p:nvSpPr>
        <p:spPr>
          <a:xfrm>
            <a:off x="150812" y="76200"/>
            <a:ext cx="9601200" cy="762000"/>
          </a:xfrm>
        </p:spPr>
        <p:txBody>
          <a:bodyPr/>
          <a:lstStyle/>
          <a:p>
            <a:r>
              <a:rPr lang="en-US" dirty="0">
                <a:solidFill>
                  <a:srgbClr val="00B0F0"/>
                </a:solidFill>
                <a:latin typeface="Calibri" panose="020F0502020204030204" pitchFamily="34" charset="0"/>
                <a:cs typeface="Calibri" panose="020F0502020204030204" pitchFamily="34" charset="0"/>
              </a:rPr>
              <a:t>2020 Harvest Update Overview – cont.</a:t>
            </a:r>
          </a:p>
        </p:txBody>
      </p:sp>
      <p:sp>
        <p:nvSpPr>
          <p:cNvPr id="3" name="Content Placeholder 2">
            <a:extLst>
              <a:ext uri="{FF2B5EF4-FFF2-40B4-BE49-F238E27FC236}">
                <a16:creationId xmlns:a16="http://schemas.microsoft.com/office/drawing/2014/main" id="{17D4FB9A-318C-416B-8DDE-DC1E2EAA2517}"/>
              </a:ext>
            </a:extLst>
          </p:cNvPr>
          <p:cNvSpPr>
            <a:spLocks noGrp="1"/>
          </p:cNvSpPr>
          <p:nvPr>
            <p:ph idx="1"/>
          </p:nvPr>
        </p:nvSpPr>
        <p:spPr>
          <a:xfrm>
            <a:off x="1293812" y="906210"/>
            <a:ext cx="9601200" cy="5825971"/>
          </a:xfrm>
        </p:spPr>
        <p:txBody>
          <a:bodyPr/>
          <a:lstStyle/>
          <a:p>
            <a:r>
              <a:rPr lang="en-US" dirty="0">
                <a:latin typeface="Calibri" panose="020F0502020204030204" pitchFamily="34" charset="0"/>
                <a:cs typeface="Calibri" panose="020F0502020204030204" pitchFamily="34" charset="0"/>
              </a:rPr>
              <a:t>At peak gill net harvest 63% of the total walleye harvest was taken between April 29-May 2 (see diagram below). </a:t>
            </a:r>
          </a:p>
          <a:p>
            <a:r>
              <a:rPr lang="en-US" dirty="0">
                <a:latin typeface="Calibri" panose="020F0502020204030204" pitchFamily="34" charset="0"/>
                <a:cs typeface="Calibri" panose="020F0502020204030204" pitchFamily="34" charset="0"/>
              </a:rPr>
              <a:t>Ice out on Mille Lacs was April 26, 2020.</a:t>
            </a:r>
          </a:p>
          <a:p>
            <a:endParaRPr lang="en-US" dirty="0">
              <a:latin typeface="Calibri" panose="020F0502020204030204" pitchFamily="34" charset="0"/>
              <a:cs typeface="Calibri" panose="020F0502020204030204" pitchFamily="34" charset="0"/>
            </a:endParaRPr>
          </a:p>
          <a:p>
            <a:endParaRPr lang="en-US" dirty="0"/>
          </a:p>
        </p:txBody>
      </p:sp>
      <p:graphicFrame>
        <p:nvGraphicFramePr>
          <p:cNvPr id="5" name="Chart 4">
            <a:extLst>
              <a:ext uri="{FF2B5EF4-FFF2-40B4-BE49-F238E27FC236}">
                <a16:creationId xmlns:a16="http://schemas.microsoft.com/office/drawing/2014/main" id="{9DFFBB38-51D5-4913-A12F-142F5574209A}"/>
              </a:ext>
            </a:extLst>
          </p:cNvPr>
          <p:cNvGraphicFramePr/>
          <p:nvPr>
            <p:extLst>
              <p:ext uri="{D42A27DB-BD31-4B8C-83A1-F6EECF244321}">
                <p14:modId xmlns:p14="http://schemas.microsoft.com/office/powerpoint/2010/main" val="25169482"/>
              </p:ext>
            </p:extLst>
          </p:nvPr>
        </p:nvGraphicFramePr>
        <p:xfrm>
          <a:off x="760412" y="2286000"/>
          <a:ext cx="7086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CD9F62DD-16D1-45D3-A6E4-64E73496A8D4}"/>
              </a:ext>
            </a:extLst>
          </p:cNvPr>
          <p:cNvSpPr/>
          <p:nvPr/>
        </p:nvSpPr>
        <p:spPr>
          <a:xfrm>
            <a:off x="8609012" y="2133600"/>
            <a:ext cx="1524000" cy="3308150"/>
          </a:xfrm>
          <a:prstGeom prst="rect">
            <a:avLst/>
          </a:prstGeom>
        </p:spPr>
        <p:txBody>
          <a:bodyPr wrap="square">
            <a:spAutoFit/>
          </a:bodyPr>
          <a:lstStyle/>
          <a:p>
            <a:pPr>
              <a:lnSpc>
                <a:spcPct val="107000"/>
              </a:lnSpc>
            </a:pPr>
            <a:r>
              <a:rPr lang="en-US" sz="1400" i="1" dirty="0">
                <a:latin typeface="Times New Roman" panose="02020603050405020304" pitchFamily="18" charset="0"/>
                <a:ea typeface="Calibri" panose="020F0502020204030204" pitchFamily="34" charset="0"/>
                <a:cs typeface="Times New Roman" panose="02020603050405020304" pitchFamily="18" charset="0"/>
              </a:rPr>
              <a:t>Figure -</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Ziigwan</a:t>
            </a:r>
            <a:r>
              <a:rPr lang="en-US" sz="1400" dirty="0">
                <a:latin typeface="Times New Roman" panose="02020603050405020304" pitchFamily="18" charset="0"/>
                <a:ea typeface="Calibri" panose="020F0502020204030204" pitchFamily="34" charset="0"/>
                <a:cs typeface="Times New Roman" panose="02020603050405020304" pitchFamily="18" charset="0"/>
              </a:rPr>
              <a:t> (spring 2020)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ogaa</a:t>
            </a:r>
            <a:r>
              <a:rPr lang="en-US" sz="1400" dirty="0">
                <a:latin typeface="Times New Roman" panose="02020603050405020304" pitchFamily="18" charset="0"/>
                <a:ea typeface="Calibri" panose="020F0502020204030204" pitchFamily="34" charset="0"/>
                <a:cs typeface="Times New Roman" panose="02020603050405020304" pitchFamily="18" charset="0"/>
              </a:rPr>
              <a:t> harvest by date (x-axis).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Lbs</a:t>
            </a:r>
            <a:r>
              <a:rPr lang="en-US" sz="1400" dirty="0">
                <a:latin typeface="Times New Roman" panose="02020603050405020304" pitchFamily="18" charset="0"/>
                <a:ea typeface="Calibri" panose="020F0502020204030204" pitchFamily="34" charset="0"/>
                <a:cs typeface="Times New Roman" panose="02020603050405020304" pitchFamily="18" charset="0"/>
              </a:rPr>
              <a:t> of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ogaa</a:t>
            </a:r>
            <a:r>
              <a:rPr lang="en-US" sz="1400" dirty="0">
                <a:latin typeface="Times New Roman" panose="02020603050405020304" pitchFamily="18" charset="0"/>
                <a:ea typeface="Calibri" panose="020F0502020204030204" pitchFamily="34" charset="0"/>
                <a:cs typeface="Times New Roman" panose="02020603050405020304" pitchFamily="18" charset="0"/>
              </a:rPr>
              <a:t> are on the y axis. The Blue line is the total amount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lbs</a:t>
            </a:r>
            <a:r>
              <a:rPr lang="en-US" sz="1400" dirty="0">
                <a:latin typeface="Times New Roman" panose="02020603050405020304" pitchFamily="18" charset="0"/>
                <a:ea typeface="Calibri" panose="020F0502020204030204" pitchFamily="34" charset="0"/>
                <a:cs typeface="Times New Roman" panose="02020603050405020304" pitchFamily="18" charset="0"/>
              </a:rPr>
              <a:t>) of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ogaa</a:t>
            </a:r>
            <a:r>
              <a:rPr lang="en-US" sz="1400" dirty="0">
                <a:latin typeface="Times New Roman" panose="02020603050405020304" pitchFamily="18" charset="0"/>
                <a:ea typeface="Calibri" panose="020F0502020204030204" pitchFamily="34" charset="0"/>
                <a:cs typeface="Times New Roman" panose="02020603050405020304" pitchFamily="18" charset="0"/>
              </a:rPr>
              <a:t> taken with both net and spear. The green line is the amount of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ogaa</a:t>
            </a:r>
            <a:r>
              <a:rPr lang="en-US" sz="1400" dirty="0">
                <a:latin typeface="Times New Roman" panose="02020603050405020304" pitchFamily="18" charset="0"/>
                <a:ea typeface="Calibri" panose="020F0502020204030204" pitchFamily="34" charset="0"/>
                <a:cs typeface="Times New Roman" panose="02020603050405020304" pitchFamily="18" charset="0"/>
              </a:rPr>
              <a:t> taken by gill net.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78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5C32-A28A-4A0B-A174-484B510BDB28}"/>
              </a:ext>
            </a:extLst>
          </p:cNvPr>
          <p:cNvSpPr>
            <a:spLocks noGrp="1"/>
          </p:cNvSpPr>
          <p:nvPr>
            <p:ph type="title"/>
          </p:nvPr>
        </p:nvSpPr>
        <p:spPr>
          <a:xfrm>
            <a:off x="227012" y="152400"/>
            <a:ext cx="9601200" cy="685800"/>
          </a:xfrm>
        </p:spPr>
        <p:txBody>
          <a:bodyPr/>
          <a:lstStyle/>
          <a:p>
            <a:r>
              <a:rPr lang="en-US" dirty="0">
                <a:solidFill>
                  <a:srgbClr val="00B0F0"/>
                </a:solidFill>
                <a:latin typeface="Calibri" panose="020F0502020204030204" pitchFamily="34" charset="0"/>
                <a:cs typeface="Calibri" panose="020F0502020204030204" pitchFamily="34" charset="0"/>
              </a:rPr>
              <a:t>2020 Harvester Update Overview – cont.</a:t>
            </a:r>
          </a:p>
        </p:txBody>
      </p:sp>
      <p:sp>
        <p:nvSpPr>
          <p:cNvPr id="3" name="Content Placeholder 2">
            <a:extLst>
              <a:ext uri="{FF2B5EF4-FFF2-40B4-BE49-F238E27FC236}">
                <a16:creationId xmlns:a16="http://schemas.microsoft.com/office/drawing/2014/main" id="{30949844-92F6-4B0A-96BE-D3B319F46A14}"/>
              </a:ext>
            </a:extLst>
          </p:cNvPr>
          <p:cNvSpPr>
            <a:spLocks noGrp="1"/>
          </p:cNvSpPr>
          <p:nvPr>
            <p:ph idx="1"/>
          </p:nvPr>
        </p:nvSpPr>
        <p:spPr>
          <a:xfrm>
            <a:off x="1409340" y="990600"/>
            <a:ext cx="9601200" cy="5715000"/>
          </a:xfrm>
        </p:spPr>
        <p:txBody>
          <a:bodyPr/>
          <a:lstStyle/>
          <a:p>
            <a:r>
              <a:rPr lang="en-US" sz="1800" dirty="0">
                <a:latin typeface="Calibri" panose="020F0502020204030204" pitchFamily="34" charset="0"/>
                <a:cs typeface="Calibri" panose="020F0502020204030204" pitchFamily="34" charset="0"/>
              </a:rPr>
              <a:t>In 2020, 80% of </a:t>
            </a:r>
            <a:r>
              <a:rPr lang="en-US" sz="1800" dirty="0" err="1">
                <a:latin typeface="Calibri" panose="020F0502020204030204" pitchFamily="34" charset="0"/>
                <a:cs typeface="Calibri" panose="020F0502020204030204" pitchFamily="34" charset="0"/>
              </a:rPr>
              <a:t>ogaa</a:t>
            </a:r>
            <a:r>
              <a:rPr lang="en-US" sz="1800" dirty="0">
                <a:latin typeface="Calibri" panose="020F0502020204030204" pitchFamily="34" charset="0"/>
                <a:cs typeface="Calibri" panose="020F0502020204030204" pitchFamily="34" charset="0"/>
              </a:rPr>
              <a:t> harvested came from three landings: DNR, Hennepin, and Cove. Wigwam was the 2</a:t>
            </a:r>
            <a:r>
              <a:rPr lang="en-US" sz="1800" baseline="30000" dirty="0">
                <a:latin typeface="Calibri" panose="020F0502020204030204" pitchFamily="34" charset="0"/>
                <a:cs typeface="Calibri" panose="020F0502020204030204" pitchFamily="34" charset="0"/>
              </a:rPr>
              <a:t>nd</a:t>
            </a:r>
            <a:r>
              <a:rPr lang="en-US" sz="1800" dirty="0">
                <a:latin typeface="Calibri" panose="020F0502020204030204" pitchFamily="34" charset="0"/>
                <a:cs typeface="Calibri" panose="020F0502020204030204" pitchFamily="34" charset="0"/>
              </a:rPr>
              <a:t> most used (7%) and was followed by South Garrison (6%). This is similar to previous year landing usage data. North Garrison was reported unusable, so that landing was not utilized in 2020. </a:t>
            </a:r>
          </a:p>
          <a:p>
            <a:endParaRPr lang="en-US" dirty="0"/>
          </a:p>
        </p:txBody>
      </p:sp>
      <p:graphicFrame>
        <p:nvGraphicFramePr>
          <p:cNvPr id="5" name="Table 4">
            <a:extLst>
              <a:ext uri="{FF2B5EF4-FFF2-40B4-BE49-F238E27FC236}">
                <a16:creationId xmlns:a16="http://schemas.microsoft.com/office/drawing/2014/main" id="{D421C46B-B2F1-477B-9C35-20A7E095AAFA}"/>
              </a:ext>
            </a:extLst>
          </p:cNvPr>
          <p:cNvGraphicFramePr>
            <a:graphicFrameLocks noGrp="1"/>
          </p:cNvGraphicFramePr>
          <p:nvPr>
            <p:extLst>
              <p:ext uri="{D42A27DB-BD31-4B8C-83A1-F6EECF244321}">
                <p14:modId xmlns:p14="http://schemas.microsoft.com/office/powerpoint/2010/main" val="3441454548"/>
              </p:ext>
            </p:extLst>
          </p:nvPr>
        </p:nvGraphicFramePr>
        <p:xfrm>
          <a:off x="7999412" y="2362200"/>
          <a:ext cx="2819400" cy="3352797"/>
        </p:xfrm>
        <a:graphic>
          <a:graphicData uri="http://schemas.openxmlformats.org/drawingml/2006/table">
            <a:tbl>
              <a:tblPr firstRow="1" firstCol="1" bandRow="1">
                <a:tableStyleId>{5C22544A-7EE6-4342-B048-85BDC9FD1C3A}</a:tableStyleId>
              </a:tblPr>
              <a:tblGrid>
                <a:gridCol w="1276011">
                  <a:extLst>
                    <a:ext uri="{9D8B030D-6E8A-4147-A177-3AD203B41FA5}">
                      <a16:colId xmlns:a16="http://schemas.microsoft.com/office/drawing/2014/main" val="2061869851"/>
                    </a:ext>
                  </a:extLst>
                </a:gridCol>
                <a:gridCol w="1543389">
                  <a:extLst>
                    <a:ext uri="{9D8B030D-6E8A-4147-A177-3AD203B41FA5}">
                      <a16:colId xmlns:a16="http://schemas.microsoft.com/office/drawing/2014/main" val="3154853845"/>
                    </a:ext>
                  </a:extLst>
                </a:gridCol>
              </a:tblGrid>
              <a:tr h="372533">
                <a:tc>
                  <a:txBody>
                    <a:bodyPr/>
                    <a:lstStyle/>
                    <a:p>
                      <a:pPr marL="0" marR="0">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Landing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1600" dirty="0" err="1">
                          <a:effectLst/>
                          <a:latin typeface="Calibri" panose="020F0502020204030204" pitchFamily="34" charset="0"/>
                          <a:cs typeface="Calibri" panose="020F0502020204030204" pitchFamily="34" charset="0"/>
                        </a:rPr>
                        <a:t>Ogaa</a:t>
                      </a:r>
                      <a:r>
                        <a:rPr lang="en-US" sz="1600" dirty="0">
                          <a:effectLst/>
                          <a:latin typeface="Calibri" panose="020F0502020204030204" pitchFamily="34" charset="0"/>
                          <a:cs typeface="Calibri" panose="020F0502020204030204" pitchFamily="34" charset="0"/>
                        </a:rPr>
                        <a:t> </a:t>
                      </a:r>
                      <a:r>
                        <a:rPr lang="en-US" sz="1600" dirty="0" err="1">
                          <a:effectLst/>
                          <a:latin typeface="Calibri" panose="020F0502020204030204" pitchFamily="34" charset="0"/>
                          <a:cs typeface="Calibri" panose="020F0502020204030204" pitchFamily="34" charset="0"/>
                        </a:rPr>
                        <a:t>lbs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105697367"/>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Cedar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523.6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535078675"/>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Cove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3962.1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11314434"/>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DNR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5048.4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116650696"/>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Hennepin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3661.5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362489000"/>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Indian Point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96.1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525195573"/>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Liberty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398.5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729814008"/>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South Garrison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1022.3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37972842"/>
                  </a:ext>
                </a:extLst>
              </a:tr>
              <a:tr h="37253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Wigwam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1124.1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097488020"/>
                  </a:ext>
                </a:extLst>
              </a:tr>
            </a:tbl>
          </a:graphicData>
        </a:graphic>
      </p:graphicFrame>
      <p:pic>
        <p:nvPicPr>
          <p:cNvPr id="6" name="Picture 5">
            <a:extLst>
              <a:ext uri="{FF2B5EF4-FFF2-40B4-BE49-F238E27FC236}">
                <a16:creationId xmlns:a16="http://schemas.microsoft.com/office/drawing/2014/main" id="{FF1BF513-226E-48AD-80F5-904F42412701}"/>
              </a:ext>
            </a:extLst>
          </p:cNvPr>
          <p:cNvPicPr>
            <a:picLocks noChangeAspect="1"/>
          </p:cNvPicPr>
          <p:nvPr/>
        </p:nvPicPr>
        <p:blipFill>
          <a:blip r:embed="rId2"/>
          <a:stretch>
            <a:fillRect/>
          </a:stretch>
        </p:blipFill>
        <p:spPr>
          <a:xfrm>
            <a:off x="949108" y="2057400"/>
            <a:ext cx="6480610" cy="4566300"/>
          </a:xfrm>
          <a:prstGeom prst="rect">
            <a:avLst/>
          </a:prstGeom>
        </p:spPr>
      </p:pic>
      <p:sp>
        <p:nvSpPr>
          <p:cNvPr id="7" name="TextBox 6">
            <a:extLst>
              <a:ext uri="{FF2B5EF4-FFF2-40B4-BE49-F238E27FC236}">
                <a16:creationId xmlns:a16="http://schemas.microsoft.com/office/drawing/2014/main" id="{99209516-A3D4-4BCA-9172-1DD0185F3380}"/>
              </a:ext>
            </a:extLst>
          </p:cNvPr>
          <p:cNvSpPr txBox="1"/>
          <p:nvPr/>
        </p:nvSpPr>
        <p:spPr>
          <a:xfrm>
            <a:off x="4872686" y="3275111"/>
            <a:ext cx="8382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Cove</a:t>
            </a:r>
          </a:p>
        </p:txBody>
      </p:sp>
      <p:sp>
        <p:nvSpPr>
          <p:cNvPr id="8" name="TextBox 7">
            <a:extLst>
              <a:ext uri="{FF2B5EF4-FFF2-40B4-BE49-F238E27FC236}">
                <a16:creationId xmlns:a16="http://schemas.microsoft.com/office/drawing/2014/main" id="{73D9672B-C14C-47C1-BD58-3DAB21F42F34}"/>
              </a:ext>
            </a:extLst>
          </p:cNvPr>
          <p:cNvSpPr txBox="1"/>
          <p:nvPr/>
        </p:nvSpPr>
        <p:spPr>
          <a:xfrm>
            <a:off x="2589212" y="4267200"/>
            <a:ext cx="9906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Hennepin</a:t>
            </a:r>
          </a:p>
        </p:txBody>
      </p:sp>
      <p:sp>
        <p:nvSpPr>
          <p:cNvPr id="9" name="TextBox 8">
            <a:extLst>
              <a:ext uri="{FF2B5EF4-FFF2-40B4-BE49-F238E27FC236}">
                <a16:creationId xmlns:a16="http://schemas.microsoft.com/office/drawing/2014/main" id="{5F8A8169-8057-41A4-A90C-7D291467CE83}"/>
              </a:ext>
            </a:extLst>
          </p:cNvPr>
          <p:cNvSpPr txBox="1"/>
          <p:nvPr/>
        </p:nvSpPr>
        <p:spPr>
          <a:xfrm>
            <a:off x="3503612" y="5257800"/>
            <a:ext cx="21336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DNR (Pow Wow Grounds)</a:t>
            </a:r>
          </a:p>
        </p:txBody>
      </p:sp>
    </p:spTree>
    <p:extLst>
      <p:ext uri="{BB962C8B-B14F-4D97-AF65-F5344CB8AC3E}">
        <p14:creationId xmlns:p14="http://schemas.microsoft.com/office/powerpoint/2010/main" val="366906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81679"/>
            <a:ext cx="10896600" cy="685800"/>
          </a:xfrm>
        </p:spPr>
        <p:txBody>
          <a:bodyPr/>
          <a:lstStyle/>
          <a:p>
            <a:r>
              <a:rPr lang="en-US" dirty="0">
                <a:solidFill>
                  <a:srgbClr val="00B0F0"/>
                </a:solidFill>
                <a:latin typeface="Calibri" panose="020F0502020204030204" pitchFamily="34" charset="0"/>
                <a:cs typeface="Calibri" panose="020F0502020204030204" pitchFamily="34" charset="0"/>
              </a:rPr>
              <a:t>2021 FTC (Fisheries Technical Committee) Update </a:t>
            </a:r>
          </a:p>
        </p:txBody>
      </p:sp>
      <p:pic>
        <p:nvPicPr>
          <p:cNvPr id="5" name="Content Placeholder 4">
            <a:extLst>
              <a:ext uri="{FF2B5EF4-FFF2-40B4-BE49-F238E27FC236}">
                <a16:creationId xmlns:a16="http://schemas.microsoft.com/office/drawing/2014/main" id="{1B0F48E4-E4CA-48C9-B84B-C1ECF8C3E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612" y="3756124"/>
            <a:ext cx="11248922" cy="2743200"/>
          </a:xfrm>
        </p:spPr>
      </p:pic>
      <p:sp>
        <p:nvSpPr>
          <p:cNvPr id="7" name="TextBox 6">
            <a:extLst>
              <a:ext uri="{FF2B5EF4-FFF2-40B4-BE49-F238E27FC236}">
                <a16:creationId xmlns:a16="http://schemas.microsoft.com/office/drawing/2014/main" id="{B4501CA0-8707-43EB-A63D-25AB2E20CC30}"/>
              </a:ext>
            </a:extLst>
          </p:cNvPr>
          <p:cNvSpPr txBox="1"/>
          <p:nvPr/>
        </p:nvSpPr>
        <p:spPr>
          <a:xfrm>
            <a:off x="684212" y="990600"/>
            <a:ext cx="10401300" cy="2585323"/>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Calibri" panose="020F0502020204030204" pitchFamily="34" charset="0"/>
                <a:cs typeface="Calibri" panose="020F0502020204030204" pitchFamily="34" charset="0"/>
              </a:rPr>
              <a:t>As required by the protocols established by the 1999 Supreme Court Case Victory, the 1837 Band’s, GLIFWC and the State of Minnesota work collaboratively to set safe allowable harvest levels for Mille Lacs Lake.</a:t>
            </a:r>
          </a:p>
          <a:p>
            <a:pPr marL="285750" indent="-285750">
              <a:buFont typeface="Courier New" panose="02070309020205020404" pitchFamily="49" charset="0"/>
              <a:buChar char="o"/>
            </a:pPr>
            <a:r>
              <a:rPr lang="en-US" dirty="0">
                <a:latin typeface="Calibri" panose="020F0502020204030204" pitchFamily="34" charset="0"/>
                <a:cs typeface="Calibri" panose="020F0502020204030204" pitchFamily="34" charset="0"/>
              </a:rPr>
              <a:t>You may notice Fond Du Lac has a higher allocation than the other tribes. This is because they have demonstrated a greater need to feed their communities and they are a Minnesota Tribe.</a:t>
            </a:r>
          </a:p>
          <a:p>
            <a:pPr marL="285750" indent="-285750">
              <a:buFont typeface="Courier New" panose="02070309020205020404" pitchFamily="49" charset="0"/>
              <a:buChar char="o"/>
            </a:pPr>
            <a:r>
              <a:rPr lang="en-US" dirty="0">
                <a:latin typeface="Calibri" panose="020F0502020204030204" pitchFamily="34" charset="0"/>
                <a:cs typeface="Calibri" panose="020F0502020204030204" pitchFamily="34" charset="0"/>
              </a:rPr>
              <a:t>After June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of every year, 50% of the remaining quota for all the Wisconsin Band’s will transfer to Mille Lacs. The other portion is retained by the other Band’s for a fall harvest.</a:t>
            </a:r>
          </a:p>
          <a:p>
            <a:pPr marL="285750" indent="-285750">
              <a:buFont typeface="Courier New" panose="02070309020205020404" pitchFamily="49" charset="0"/>
              <a:buChar char="o"/>
            </a:pPr>
            <a:r>
              <a:rPr lang="en-US" dirty="0">
                <a:latin typeface="Calibri" panose="020F0502020204030204" pitchFamily="34" charset="0"/>
                <a:cs typeface="Calibri" panose="020F0502020204030204" pitchFamily="34" charset="0"/>
              </a:rPr>
              <a:t>Most often our perch harvest is very minimal. MLBO and the State DNR are assessing the actual population of the yellow perch in Mille Lacs Lake. More information to come on this in years to come.</a:t>
            </a:r>
          </a:p>
        </p:txBody>
      </p:sp>
    </p:spTree>
    <p:extLst>
      <p:ext uri="{BB962C8B-B14F-4D97-AF65-F5344CB8AC3E}">
        <p14:creationId xmlns:p14="http://schemas.microsoft.com/office/powerpoint/2010/main" val="10339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7C8EE-4D0F-44A5-A9CA-BD75D607359F}"/>
              </a:ext>
            </a:extLst>
          </p:cNvPr>
          <p:cNvSpPr>
            <a:spLocks noGrp="1"/>
          </p:cNvSpPr>
          <p:nvPr>
            <p:ph idx="1"/>
          </p:nvPr>
        </p:nvSpPr>
        <p:spPr>
          <a:xfrm>
            <a:off x="608012" y="1066800"/>
            <a:ext cx="10820400" cy="5638800"/>
          </a:xfrm>
        </p:spPr>
        <p:txBody>
          <a:bodyPr>
            <a:normAutofit fontScale="62500" lnSpcReduction="20000"/>
          </a:bodyPr>
          <a:lstStyle/>
          <a:p>
            <a:pPr marL="0" indent="0">
              <a:lnSpc>
                <a:spcPct val="120000"/>
              </a:lnSpc>
              <a:buNone/>
            </a:pPr>
            <a:r>
              <a:rPr lang="en-US" dirty="0">
                <a:latin typeface="Calibri" panose="020F0502020204030204" pitchFamily="34" charset="0"/>
                <a:cs typeface="Calibri" panose="020F0502020204030204" pitchFamily="34" charset="0"/>
              </a:rPr>
              <a:t>Due to the COVID-19 pandemic, and in effort to keep our communities as safe as possible, we have updated the harvesting guidelines for this year’s spring harvest season. We humbly ask that all Mille Lacs Harvesters respect and comply with this plan.</a:t>
            </a:r>
          </a:p>
          <a:p>
            <a:pPr marL="0" indent="0">
              <a:lnSpc>
                <a:spcPct val="120000"/>
              </a:lnSpc>
              <a:buNone/>
            </a:pPr>
            <a:r>
              <a:rPr lang="en-US" dirty="0">
                <a:latin typeface="Calibri" panose="020F0502020204030204" pitchFamily="34" charset="0"/>
                <a:cs typeface="Calibri" panose="020F0502020204030204" pitchFamily="34" charset="0"/>
              </a:rPr>
              <a:t>After internal discussion, the decision was made to </a:t>
            </a:r>
            <a:r>
              <a:rPr lang="en-US" b="1"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ask the Wisconsin and Fond du Lac tribes to travel to Mille Lacs Lake this year. All eight of the 1837 signatory Band’s have expressed interest and intend to travel to Mille Lacs Lake for the spring harvest. With that being said, in order to minimize the spread/risk of COVID-19, we ask Mille Lacs tribal harvesters to only use the landings identified below. We realize that some MLBO harvesters enjoy harvesting at off reservation landings, but encourage harvesting at on reservation landings in effort to continue to slow the spread of the virus between communities.  The intention is not to prevent or limit anyone from exercising their Treaty rights, but is to protect the health and safety of our communities. All of the Wisconsin Band’s, along with Fond Du Lac and Mille Lacs Band are working on creating processes to keep our communities at designated areas and to demonstrate social distancing at landings.  </a:t>
            </a:r>
          </a:p>
          <a:p>
            <a:pPr marL="0" indent="0">
              <a:lnSpc>
                <a:spcPct val="120000"/>
              </a:lnSpc>
              <a:buNone/>
            </a:pPr>
            <a:r>
              <a:rPr lang="en-US" dirty="0">
                <a:latin typeface="Calibri" panose="020F0502020204030204" pitchFamily="34" charset="0"/>
                <a:cs typeface="Calibri" panose="020F0502020204030204" pitchFamily="34" charset="0"/>
              </a:rPr>
              <a:t>Open landings for a particular day will be determined by a committee consisting of DNR staff, tribal harvesters and Elders. Considerations for the open landing will include: weather, wind and ice. Please respect the decision of the committee as we want to ensure the safety of our communities. The committee will determine what landings are open by 9am, and will notify harvesters via text alert system. </a:t>
            </a:r>
          </a:p>
          <a:p>
            <a:pPr marL="0" indent="0">
              <a:lnSpc>
                <a:spcPct val="120000"/>
              </a:lnSpc>
              <a:buNone/>
            </a:pPr>
            <a:r>
              <a:rPr lang="en-US" dirty="0">
                <a:latin typeface="Calibri" panose="020F0502020204030204" pitchFamily="34" charset="0"/>
                <a:cs typeface="Calibri" panose="020F0502020204030204" pitchFamily="34" charset="0"/>
              </a:rPr>
              <a:t>Due to limited creel teams, staff numbers and safe distance practices, up to 4 landings will be declared per day. The landings we have identified to harvest from for this year: Wigwam, Indian Point, DNR (Pow Wow Grounds), Cove and Father Hennepin. Although we are going to do our best to harvest from these landings only, the committee may consider off reservation landings in the event of unforeseen weather events that affect access to the landings already identified. Again, we are attempting to reduce the spread of COVID-19 and appreciate your understanding in these challenging times. It is likely off reservation landings will be declared by Fond Du Lac or Wisconsin Band’s, and if MLBO harvesters choose to harvest at the same off reservation landings, please let MLBO DNR know so we can be sure to have a creel team available as we are doing the best we can to keep our communities safe. </a:t>
            </a:r>
          </a:p>
          <a:p>
            <a:pPr lvl="1"/>
            <a:endParaRPr lang="en-US" dirty="0"/>
          </a:p>
        </p:txBody>
      </p:sp>
      <p:sp>
        <p:nvSpPr>
          <p:cNvPr id="5" name="Title 4">
            <a:extLst>
              <a:ext uri="{FF2B5EF4-FFF2-40B4-BE49-F238E27FC236}">
                <a16:creationId xmlns:a16="http://schemas.microsoft.com/office/drawing/2014/main" id="{856B3CE3-0A65-4B37-AE4C-CF96A6EF5BE8}"/>
              </a:ext>
            </a:extLst>
          </p:cNvPr>
          <p:cNvSpPr>
            <a:spLocks noGrp="1"/>
          </p:cNvSpPr>
          <p:nvPr>
            <p:ph type="title"/>
          </p:nvPr>
        </p:nvSpPr>
        <p:spPr>
          <a:xfrm>
            <a:off x="379412" y="304800"/>
            <a:ext cx="9601200" cy="762000"/>
          </a:xfrm>
        </p:spPr>
        <p:txBody>
          <a:bodyPr>
            <a:normAutofit/>
          </a:bodyPr>
          <a:lstStyle/>
          <a:p>
            <a:r>
              <a:rPr lang="en-US" sz="4400" dirty="0">
                <a:solidFill>
                  <a:srgbClr val="00B0F0"/>
                </a:solidFill>
                <a:latin typeface="Calibri" panose="020F0502020204030204" pitchFamily="34" charset="0"/>
                <a:cs typeface="Calibri" panose="020F0502020204030204" pitchFamily="34" charset="0"/>
              </a:rPr>
              <a:t>2021 Harvest Update</a:t>
            </a:r>
          </a:p>
        </p:txBody>
      </p:sp>
    </p:spTree>
    <p:extLst>
      <p:ext uri="{BB962C8B-B14F-4D97-AF65-F5344CB8AC3E}">
        <p14:creationId xmlns:p14="http://schemas.microsoft.com/office/powerpoint/2010/main" val="68245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42900"/>
            <a:ext cx="9601200" cy="685800"/>
          </a:xfrm>
        </p:spPr>
        <p:txBody>
          <a:bodyPr>
            <a:normAutofit/>
          </a:bodyPr>
          <a:lstStyle/>
          <a:p>
            <a:r>
              <a:rPr lang="en-US" sz="4400" dirty="0">
                <a:solidFill>
                  <a:srgbClr val="00B0F0"/>
                </a:solidFill>
                <a:latin typeface="Calibri" panose="020F0502020204030204" pitchFamily="34" charset="0"/>
                <a:cs typeface="Calibri" panose="020F0502020204030204" pitchFamily="34" charset="0"/>
              </a:rPr>
              <a:t>2021 Harvest Update NEW!</a:t>
            </a:r>
          </a:p>
        </p:txBody>
      </p:sp>
      <p:sp>
        <p:nvSpPr>
          <p:cNvPr id="3" name="Content Placeholder 2"/>
          <p:cNvSpPr>
            <a:spLocks noGrp="1"/>
          </p:cNvSpPr>
          <p:nvPr>
            <p:ph idx="1"/>
          </p:nvPr>
        </p:nvSpPr>
        <p:spPr>
          <a:xfrm>
            <a:off x="1522412" y="1219200"/>
            <a:ext cx="9525000" cy="5029200"/>
          </a:xfrm>
        </p:spPr>
        <p:txBody>
          <a:bodyPr>
            <a:normAutofit lnSpcReduction="10000"/>
          </a:bodyPr>
          <a:lstStyle/>
          <a:p>
            <a:pPr marL="0" indent="0">
              <a:buNone/>
            </a:pPr>
            <a:endParaRPr lang="en-US" sz="2800" b="1" i="1" dirty="0">
              <a:latin typeface="Calibri Light" panose="020F0302020204030204" pitchFamily="34" charset="0"/>
              <a:cs typeface="Calibri Light" panose="020F0302020204030204" pitchFamily="34" charset="0"/>
            </a:endParaRPr>
          </a:p>
          <a:p>
            <a:pPr marL="0" indent="0">
              <a:buNone/>
            </a:pPr>
            <a:r>
              <a:rPr lang="en-US" sz="2800" b="1" i="1" dirty="0">
                <a:latin typeface="Calibri Light" panose="020F0302020204030204" pitchFamily="34" charset="0"/>
                <a:cs typeface="Calibri Light" panose="020F0302020204030204" pitchFamily="34" charset="0"/>
              </a:rPr>
              <a:t>EXCITING news to share:</a:t>
            </a:r>
          </a:p>
          <a:p>
            <a:pPr marL="0" indent="0">
              <a:buNone/>
            </a:pPr>
            <a:r>
              <a:rPr lang="en-US" dirty="0">
                <a:latin typeface="Calibri" panose="020F0502020204030204" pitchFamily="34" charset="0"/>
                <a:cs typeface="Calibri" panose="020F0502020204030204" pitchFamily="34" charset="0"/>
              </a:rPr>
              <a:t>First, beginning this year, harvesters can declare a landing 7 days a week(including Art Gahbow Day holiday). Harvesters </a:t>
            </a:r>
            <a:r>
              <a:rPr lang="en-US" u="sng" dirty="0">
                <a:latin typeface="Calibri" panose="020F0502020204030204" pitchFamily="34" charset="0"/>
                <a:cs typeface="Calibri" panose="020F0502020204030204" pitchFamily="34" charset="0"/>
              </a:rPr>
              <a:t>must</a:t>
            </a:r>
            <a:r>
              <a:rPr lang="en-US" dirty="0">
                <a:latin typeface="Calibri" panose="020F0502020204030204" pitchFamily="34" charset="0"/>
                <a:cs typeface="Calibri" panose="020F0502020204030204" pitchFamily="34" charset="0"/>
              </a:rPr>
              <a:t> complete the Landing Declaration Form by 11:00am daily to allow DNR staff adequate time to notify GLIFWC/State. PLEASE be patient with us, as this is a new venture for the DNR team. How to declare:</a:t>
            </a:r>
          </a:p>
          <a:p>
            <a:pPr marL="0" lvl="0" indent="0">
              <a:buNone/>
            </a:pPr>
            <a:r>
              <a:rPr lang="en-US" dirty="0">
                <a:latin typeface="Calibri" panose="020F0502020204030204" pitchFamily="34" charset="0"/>
                <a:cs typeface="Calibri" panose="020F0502020204030204" pitchFamily="34" charset="0"/>
              </a:rPr>
              <a:t>	Via Google Link (recommended method): </a:t>
            </a:r>
            <a:r>
              <a:rPr lang="en-US" u="sng" dirty="0">
                <a:latin typeface="Calibri" panose="020F0502020204030204" pitchFamily="34" charset="0"/>
                <a:cs typeface="Calibri" panose="020F0502020204030204" pitchFamily="34" charset="0"/>
                <a:hlinkClick r:id="rId3"/>
              </a:rPr>
              <a:t>Mille Lacs Band of Ojibwe Declaration Form</a:t>
            </a:r>
            <a:endParaRPr lang="en-US" dirty="0">
              <a:latin typeface="Calibri" panose="020F0502020204030204" pitchFamily="34" charset="0"/>
              <a:cs typeface="Calibri" panose="020F0502020204030204" pitchFamily="34" charset="0"/>
            </a:endParaRPr>
          </a:p>
          <a:p>
            <a:pPr marL="0" lvl="0" indent="0">
              <a:buNone/>
            </a:pPr>
            <a:r>
              <a:rPr lang="en-US" dirty="0">
                <a:latin typeface="Calibri" panose="020F0502020204030204" pitchFamily="34" charset="0"/>
                <a:cs typeface="Calibri" panose="020F0502020204030204" pitchFamily="34" charset="0"/>
              </a:rPr>
              <a:t>	OR by phone: 	DNR Headquarters, D1: 320-532-7439 </a:t>
            </a:r>
          </a:p>
          <a:p>
            <a:pPr marL="0" indent="0">
              <a:buNone/>
            </a:pPr>
            <a:r>
              <a:rPr lang="en-US" dirty="0">
                <a:latin typeface="Calibri" panose="020F0502020204030204" pitchFamily="34" charset="0"/>
                <a:cs typeface="Calibri" panose="020F0502020204030204" pitchFamily="34" charset="0"/>
              </a:rPr>
              <a:t>			Steven Aubid, D2: 320-362-4123</a:t>
            </a:r>
          </a:p>
          <a:p>
            <a:pPr marL="0" indent="0">
              <a:buNone/>
            </a:pPr>
            <a:r>
              <a:rPr lang="en-US" dirty="0">
                <a:latin typeface="Calibri" panose="020F0502020204030204" pitchFamily="34" charset="0"/>
                <a:cs typeface="Calibri" panose="020F0502020204030204" pitchFamily="34" charset="0"/>
              </a:rPr>
              <a:t>			Vanessa Gibbs, D3: 320-362-4647</a:t>
            </a:r>
          </a:p>
          <a:p>
            <a:pPr marL="0" indent="0">
              <a:buNone/>
            </a:pPr>
            <a:endParaRPr lang="en-US" sz="2000" dirty="0">
              <a:latin typeface="Calibri" panose="020F0502020204030204" pitchFamily="34" charset="0"/>
              <a:cs typeface="Calibri" panose="020F0502020204030204" pitchFamily="34" charset="0"/>
            </a:endParaRP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5601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7C8A-B191-40E1-A77F-223876FBA79E}"/>
              </a:ext>
            </a:extLst>
          </p:cNvPr>
          <p:cNvSpPr>
            <a:spLocks noGrp="1"/>
          </p:cNvSpPr>
          <p:nvPr>
            <p:ph type="title"/>
          </p:nvPr>
        </p:nvSpPr>
        <p:spPr/>
        <p:txBody>
          <a:bodyPr>
            <a:normAutofit/>
          </a:bodyPr>
          <a:lstStyle/>
          <a:p>
            <a:r>
              <a:rPr lang="en-US" sz="4400" dirty="0">
                <a:solidFill>
                  <a:srgbClr val="00B0F0"/>
                </a:solidFill>
                <a:latin typeface="Calibri" panose="020F0502020204030204" pitchFamily="34" charset="0"/>
                <a:cs typeface="Calibri" panose="020F0502020204030204" pitchFamily="34" charset="0"/>
              </a:rPr>
              <a:t>2021 Harvest Update NEW cont.</a:t>
            </a:r>
          </a:p>
        </p:txBody>
      </p:sp>
      <p:sp>
        <p:nvSpPr>
          <p:cNvPr id="3" name="Content Placeholder 2">
            <a:extLst>
              <a:ext uri="{FF2B5EF4-FFF2-40B4-BE49-F238E27FC236}">
                <a16:creationId xmlns:a16="http://schemas.microsoft.com/office/drawing/2014/main" id="{61A5350E-4442-4B0C-B9A3-91EECA10D9F5}"/>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Second, Harvesters do </a:t>
            </a:r>
            <a:r>
              <a:rPr lang="en-US"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need to physically come to the DNR Headquarters to pick up your permit as they will be issued at landings. </a:t>
            </a:r>
          </a:p>
          <a:p>
            <a:pPr marL="0" indent="0">
              <a:buNone/>
            </a:pPr>
            <a:r>
              <a:rPr lang="en-US" b="1" dirty="0">
                <a:latin typeface="Calibri" panose="020F0502020204030204" pitchFamily="34" charset="0"/>
                <a:cs typeface="Calibri" panose="020F0502020204030204" pitchFamily="34" charset="0"/>
              </a:rPr>
              <a:t>NETTING:</a:t>
            </a:r>
            <a:r>
              <a:rPr lang="en-US" dirty="0">
                <a:latin typeface="Calibri" panose="020F0502020204030204" pitchFamily="34" charset="0"/>
                <a:cs typeface="Calibri" panose="020F0502020204030204" pitchFamily="34" charset="0"/>
              </a:rPr>
              <a:t> During harvesting season there will be DNR staff member from 5:30-7:30pm to distribute permits at said landing. You must pick up your netting permit within that time. </a:t>
            </a:r>
          </a:p>
          <a:p>
            <a:pPr marL="0" indent="0">
              <a:buNone/>
            </a:pPr>
            <a:r>
              <a:rPr lang="en-US" b="1" dirty="0">
                <a:latin typeface="Calibri" panose="020F0502020204030204" pitchFamily="34" charset="0"/>
                <a:cs typeface="Calibri" panose="020F0502020204030204" pitchFamily="34" charset="0"/>
              </a:rPr>
              <a:t>SPEARING:</a:t>
            </a:r>
            <a:r>
              <a:rPr lang="en-US" dirty="0">
                <a:latin typeface="Calibri" panose="020F0502020204030204" pitchFamily="34" charset="0"/>
                <a:cs typeface="Calibri" panose="020F0502020204030204" pitchFamily="34" charset="0"/>
              </a:rPr>
              <a:t> During harvesting season spearing permits will be issued (same as previous years) at declared landings beginning at 8:00pm.</a:t>
            </a:r>
          </a:p>
          <a:p>
            <a:pPr marL="0" indent="0">
              <a:buNone/>
            </a:pPr>
            <a:r>
              <a:rPr lang="en-US" dirty="0">
                <a:latin typeface="Calibri" panose="020F0502020204030204" pitchFamily="34" charset="0"/>
                <a:cs typeface="Calibri" panose="020F0502020204030204" pitchFamily="34" charset="0"/>
              </a:rPr>
              <a:t>Make sure you have your tribal ID handy to expedite permit issuing. </a:t>
            </a:r>
            <a:endParaRPr lang="en-US" dirty="0"/>
          </a:p>
        </p:txBody>
      </p:sp>
    </p:spTree>
    <p:extLst>
      <p:ext uri="{BB962C8B-B14F-4D97-AF65-F5344CB8AC3E}">
        <p14:creationId xmlns:p14="http://schemas.microsoft.com/office/powerpoint/2010/main" val="315163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0286-B7F5-4A74-9BC5-BC6FD498D6BF}"/>
              </a:ext>
            </a:extLst>
          </p:cNvPr>
          <p:cNvSpPr>
            <a:spLocks noGrp="1"/>
          </p:cNvSpPr>
          <p:nvPr>
            <p:ph type="title"/>
          </p:nvPr>
        </p:nvSpPr>
        <p:spPr/>
        <p:txBody>
          <a:bodyPr/>
          <a:lstStyle/>
          <a:p>
            <a:r>
              <a:rPr lang="en-US" dirty="0">
                <a:solidFill>
                  <a:srgbClr val="00B0F0"/>
                </a:solidFill>
                <a:latin typeface="Calibri" panose="020F0502020204030204" pitchFamily="34" charset="0"/>
                <a:cs typeface="Calibri" panose="020F0502020204030204" pitchFamily="34" charset="0"/>
              </a:rPr>
              <a:t>2021 Harvest Update – Text Alert</a:t>
            </a:r>
            <a:endParaRPr lang="en-US" dirty="0"/>
          </a:p>
        </p:txBody>
      </p:sp>
      <p:sp>
        <p:nvSpPr>
          <p:cNvPr id="3" name="Content Placeholder 2">
            <a:extLst>
              <a:ext uri="{FF2B5EF4-FFF2-40B4-BE49-F238E27FC236}">
                <a16:creationId xmlns:a16="http://schemas.microsoft.com/office/drawing/2014/main" id="{4F76D610-8556-41F4-9196-B3638A234AF7}"/>
              </a:ext>
            </a:extLst>
          </p:cNvPr>
          <p:cNvSpPr>
            <a:spLocks noGrp="1"/>
          </p:cNvSpPr>
          <p:nvPr>
            <p:ph idx="1"/>
          </p:nvPr>
        </p:nvSpPr>
        <p:spPr/>
        <p:txBody>
          <a:bodyPr/>
          <a:lstStyle/>
          <a:p>
            <a:pPr marL="0" indent="0">
              <a:buNone/>
            </a:pPr>
            <a:r>
              <a:rPr lang="en-US" b="1" u="sng" dirty="0">
                <a:latin typeface="Calibri" panose="020F0502020204030204" pitchFamily="34" charset="0"/>
                <a:cs typeface="Calibri" panose="020F0502020204030204" pitchFamily="34" charset="0"/>
              </a:rPr>
              <a:t>Harvester DNR Text Alerts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We will communicate via our Text Alert system and share which landings are declared. </a:t>
            </a:r>
          </a:p>
          <a:p>
            <a:pPr marL="0" indent="0">
              <a:buNone/>
            </a:pPr>
            <a:r>
              <a:rPr lang="en-US" dirty="0">
                <a:latin typeface="Calibri" panose="020F0502020204030204" pitchFamily="34" charset="0"/>
                <a:cs typeface="Calibri" panose="020F0502020204030204" pitchFamily="34" charset="0"/>
              </a:rPr>
              <a:t>Once landings are declared, please let us know as soon as possible the method you intend to harvest at the open landings. </a:t>
            </a:r>
          </a:p>
          <a:p>
            <a:pPr marL="0" indent="0">
              <a:buNone/>
            </a:pPr>
            <a:r>
              <a:rPr lang="en-US" dirty="0">
                <a:latin typeface="Calibri" panose="020F0502020204030204" pitchFamily="34" charset="0"/>
                <a:cs typeface="Calibri" panose="020F0502020204030204" pitchFamily="34" charset="0"/>
              </a:rPr>
              <a:t>To be added to the text alert list please contact: Alyssa Welsh, 320-362-1514.  Please be prepared to share your name, cell phone number and cell phone provider. </a:t>
            </a:r>
          </a:p>
          <a:p>
            <a:pPr marL="0" indent="0">
              <a:buNone/>
            </a:pPr>
            <a:r>
              <a:rPr lang="en-US" dirty="0">
                <a:latin typeface="Calibri" panose="020F0502020204030204" pitchFamily="34" charset="0"/>
                <a:cs typeface="Calibri" panose="020F0502020204030204" pitchFamily="34" charset="0"/>
              </a:rPr>
              <a:t>If you do not want to sign up for Harvester DNR Text Alert’s please notify your preferred contact information to allow proper notification. </a:t>
            </a:r>
          </a:p>
          <a:p>
            <a:endParaRPr lang="en-US" dirty="0"/>
          </a:p>
        </p:txBody>
      </p:sp>
    </p:spTree>
    <p:extLst>
      <p:ext uri="{BB962C8B-B14F-4D97-AF65-F5344CB8AC3E}">
        <p14:creationId xmlns:p14="http://schemas.microsoft.com/office/powerpoint/2010/main" val="308204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81FF-A6BD-45C1-B7F6-4A1713A2F30C}"/>
              </a:ext>
            </a:extLst>
          </p:cNvPr>
          <p:cNvSpPr>
            <a:spLocks noGrp="1"/>
          </p:cNvSpPr>
          <p:nvPr>
            <p:ph type="title"/>
          </p:nvPr>
        </p:nvSpPr>
        <p:spPr/>
        <p:txBody>
          <a:bodyPr/>
          <a:lstStyle/>
          <a:p>
            <a:r>
              <a:rPr lang="en-US" dirty="0">
                <a:solidFill>
                  <a:srgbClr val="00B0F0"/>
                </a:solidFill>
                <a:latin typeface="Calibri" panose="020F0502020204030204" pitchFamily="34" charset="0"/>
                <a:cs typeface="Calibri" panose="020F0502020204030204" pitchFamily="34" charset="0"/>
              </a:rPr>
              <a:t>What to expect at the landings</a:t>
            </a:r>
            <a:endParaRPr lang="en-US" dirty="0"/>
          </a:p>
        </p:txBody>
      </p:sp>
      <p:sp>
        <p:nvSpPr>
          <p:cNvPr id="3" name="Content Placeholder 2">
            <a:extLst>
              <a:ext uri="{FF2B5EF4-FFF2-40B4-BE49-F238E27FC236}">
                <a16:creationId xmlns:a16="http://schemas.microsoft.com/office/drawing/2014/main" id="{F68AD8D9-FBB1-4C6B-AFD2-6166E1D01833}"/>
              </a:ext>
            </a:extLst>
          </p:cNvPr>
          <p:cNvSpPr>
            <a:spLocks noGrp="1"/>
          </p:cNvSpPr>
          <p:nvPr>
            <p:ph idx="1"/>
          </p:nvPr>
        </p:nvSpPr>
        <p:spPr>
          <a:xfrm>
            <a:off x="1293814" y="1828800"/>
            <a:ext cx="9601200" cy="4343400"/>
          </a:xfrm>
        </p:spPr>
        <p:txBody>
          <a:bodyPr>
            <a:normAutofit fontScale="92500" lnSpcReduction="10000"/>
          </a:bodyPr>
          <a:lstStyle/>
          <a:p>
            <a:pPr marL="0" lvl="0" indent="0">
              <a:buNone/>
            </a:pPr>
            <a:r>
              <a:rPr lang="en-US" dirty="0">
                <a:latin typeface="Calibri" panose="020F0502020204030204" pitchFamily="34" charset="0"/>
                <a:cs typeface="Calibri" panose="020F0502020204030204" pitchFamily="34" charset="0"/>
              </a:rPr>
              <a:t>In effort to keep crowds down to a minimum, harvesters are asked to remain in their vehicle while waiting to launch their boats. Please make sure your boat is ready to launch for when it is your turn.</a:t>
            </a:r>
          </a:p>
          <a:p>
            <a:pPr marL="0" lvl="0" indent="0">
              <a:buNone/>
            </a:pPr>
            <a:r>
              <a:rPr lang="en-US" dirty="0">
                <a:latin typeface="Calibri" panose="020F0502020204030204" pitchFamily="34" charset="0"/>
                <a:cs typeface="Calibri" panose="020F0502020204030204" pitchFamily="34" charset="0"/>
              </a:rPr>
              <a:t>While waiting in line to creel fish, maintain social distancing guidelines by keeping 6 feet between you and other harvesters. </a:t>
            </a:r>
          </a:p>
          <a:p>
            <a:pPr marL="0" lvl="0" indent="0">
              <a:buNone/>
            </a:pPr>
            <a:r>
              <a:rPr lang="en-US" dirty="0">
                <a:latin typeface="Calibri" panose="020F0502020204030204" pitchFamily="34" charset="0"/>
                <a:cs typeface="Calibri" panose="020F0502020204030204" pitchFamily="34" charset="0"/>
              </a:rPr>
              <a:t>Harvesters will have the opportunity to creel their own fish along with a certified creel monitor if they wish to do so to minimize exposure to others. If there are only a few harvesters at a landing at one time, they may not be asked to assist with their creel. </a:t>
            </a:r>
          </a:p>
          <a:p>
            <a:pPr marL="0" lvl="0" indent="0">
              <a:buNone/>
            </a:pPr>
            <a:r>
              <a:rPr lang="en-US" dirty="0">
                <a:latin typeface="Calibri" panose="020F0502020204030204" pitchFamily="34" charset="0"/>
                <a:cs typeface="Calibri" panose="020F0502020204030204" pitchFamily="34" charset="0"/>
              </a:rPr>
              <a:t>Harvesters are asked to keep their time spent at the landing to a minimum. This will keep the flow of people coming and going.</a:t>
            </a:r>
          </a:p>
          <a:p>
            <a:pPr marL="0" lvl="0" indent="0">
              <a:buNone/>
            </a:pPr>
            <a:r>
              <a:rPr lang="en-US" b="1" dirty="0">
                <a:latin typeface="Calibri" panose="020F0502020204030204" pitchFamily="34" charset="0"/>
                <a:cs typeface="Calibri" panose="020F0502020204030204" pitchFamily="34" charset="0"/>
              </a:rPr>
              <a:t>Harvesters will be highly encouraged to wear a mask. </a:t>
            </a: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98094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800" dirty="0" err="1">
                <a:solidFill>
                  <a:srgbClr val="00B0F0"/>
                </a:solidFill>
                <a:latin typeface="Calibri" panose="020F0502020204030204" pitchFamily="34" charset="0"/>
                <a:cs typeface="Calibri" panose="020F0502020204030204" pitchFamily="34" charset="0"/>
              </a:rPr>
              <a:t>Boozhoo</a:t>
            </a:r>
            <a:r>
              <a:rPr lang="en-US" sz="4800" dirty="0">
                <a:solidFill>
                  <a:srgbClr val="00B0F0"/>
                </a:solidFill>
                <a:latin typeface="Calibri" panose="020F0502020204030204" pitchFamily="34" charset="0"/>
                <a:cs typeface="Calibri" panose="020F0502020204030204" pitchFamily="34" charset="0"/>
              </a:rPr>
              <a:t>! Today’s Agenda</a:t>
            </a:r>
          </a:p>
        </p:txBody>
      </p:sp>
      <p:sp>
        <p:nvSpPr>
          <p:cNvPr id="14" name="Content Placeholder 13"/>
          <p:cNvSpPr>
            <a:spLocks noGrp="1"/>
          </p:cNvSpPr>
          <p:nvPr>
            <p:ph idx="1"/>
          </p:nvPr>
        </p:nvSpPr>
        <p:spPr>
          <a:xfrm>
            <a:off x="1065212" y="1600200"/>
            <a:ext cx="9601200" cy="4343400"/>
          </a:xfrm>
        </p:spPr>
        <p:txBody>
          <a:bodyPr>
            <a:normAutofit/>
          </a:bodyPr>
          <a:lstStyle/>
          <a:p>
            <a:r>
              <a:rPr lang="en-US" dirty="0">
                <a:latin typeface="Calibri Light" panose="020F0302020204030204" pitchFamily="34" charset="0"/>
                <a:cs typeface="Calibri Light" panose="020F0302020204030204" pitchFamily="34" charset="0"/>
              </a:rPr>
              <a:t>Welcome</a:t>
            </a:r>
          </a:p>
          <a:p>
            <a:r>
              <a:rPr lang="en-US" dirty="0">
                <a:latin typeface="Calibri Light" panose="020F0302020204030204" pitchFamily="34" charset="0"/>
                <a:cs typeface="Calibri Light" panose="020F0302020204030204" pitchFamily="34" charset="0"/>
              </a:rPr>
              <a:t>1837 Conservation Code Basics</a:t>
            </a:r>
          </a:p>
          <a:p>
            <a:r>
              <a:rPr lang="en-US" dirty="0">
                <a:latin typeface="Calibri Light" panose="020F0302020204030204" pitchFamily="34" charset="0"/>
                <a:cs typeface="Calibri Light" panose="020F0302020204030204" pitchFamily="34" charset="0"/>
              </a:rPr>
              <a:t>Harvesting Methods</a:t>
            </a:r>
          </a:p>
          <a:p>
            <a:r>
              <a:rPr lang="en-US" dirty="0">
                <a:latin typeface="Calibri Light" panose="020F0302020204030204" pitchFamily="34" charset="0"/>
                <a:cs typeface="Calibri Light" panose="020F0302020204030204" pitchFamily="34" charset="0"/>
              </a:rPr>
              <a:t>Mille Lacs Harvester update from the 2020 season.</a:t>
            </a:r>
          </a:p>
          <a:p>
            <a:r>
              <a:rPr lang="en-US" dirty="0">
                <a:latin typeface="Calibri Light" panose="020F0302020204030204" pitchFamily="34" charset="0"/>
                <a:cs typeface="Calibri Light" panose="020F0302020204030204" pitchFamily="34" charset="0"/>
              </a:rPr>
              <a:t>Brief FTC update – 2021</a:t>
            </a:r>
          </a:p>
          <a:p>
            <a:r>
              <a:rPr lang="en-US" dirty="0">
                <a:latin typeface="Calibri Light" panose="020F0302020204030204" pitchFamily="34" charset="0"/>
                <a:cs typeface="Calibri Light" panose="020F0302020204030204" pitchFamily="34" charset="0"/>
              </a:rPr>
              <a:t>2021 Harvest Update – COVID restrictions will continue to be in place.</a:t>
            </a:r>
          </a:p>
          <a:p>
            <a:r>
              <a:rPr lang="en-US" dirty="0">
                <a:latin typeface="Calibri Light" panose="020F0302020204030204" pitchFamily="34" charset="0"/>
                <a:cs typeface="Calibri Light" panose="020F0302020204030204" pitchFamily="34" charset="0"/>
              </a:rPr>
              <a:t>Let’s keep our harvesting traditions alive: Be a Mentor!</a:t>
            </a:r>
          </a:p>
          <a:p>
            <a:r>
              <a:rPr lang="en-US" dirty="0">
                <a:latin typeface="Calibri Light" panose="020F0302020204030204" pitchFamily="34" charset="0"/>
                <a:cs typeface="Calibri Light" panose="020F0302020204030204" pitchFamily="34" charset="0"/>
              </a:rPr>
              <a:t>Q and A: Following the presentation, we will have time for questions.</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17" t="10417" r="12498" b="10417"/>
          <a:stretch/>
        </p:blipFill>
        <p:spPr>
          <a:xfrm>
            <a:off x="9980612" y="737895"/>
            <a:ext cx="1447800" cy="148693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1754" t="11139" r="30866" b="11139"/>
          <a:stretch/>
        </p:blipFill>
        <p:spPr>
          <a:xfrm>
            <a:off x="10056812" y="4759571"/>
            <a:ext cx="1524000" cy="1565030"/>
          </a:xfrm>
          <a:prstGeom prst="rect">
            <a:avLst/>
          </a:prstGeom>
        </p:spPr>
      </p:pic>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9B8F-9968-4ECC-B24F-EF52A27E54E6}"/>
              </a:ext>
            </a:extLst>
          </p:cNvPr>
          <p:cNvSpPr>
            <a:spLocks noGrp="1"/>
          </p:cNvSpPr>
          <p:nvPr>
            <p:ph type="title"/>
          </p:nvPr>
        </p:nvSpPr>
        <p:spPr>
          <a:xfrm>
            <a:off x="760412" y="304800"/>
            <a:ext cx="3352800" cy="1143000"/>
          </a:xfrm>
        </p:spPr>
        <p:txBody>
          <a:bodyPr>
            <a:normAutofit/>
          </a:bodyPr>
          <a:lstStyle/>
          <a:p>
            <a:pPr algn="ctr"/>
            <a:r>
              <a:rPr lang="en-US" sz="5400" dirty="0">
                <a:solidFill>
                  <a:srgbClr val="00B0F0"/>
                </a:solidFill>
                <a:latin typeface="Calibri" panose="020F0502020204030204" pitchFamily="34" charset="0"/>
                <a:cs typeface="Calibri" panose="020F0502020204030204" pitchFamily="34" charset="0"/>
              </a:rPr>
              <a:t>Fish Dump</a:t>
            </a:r>
          </a:p>
        </p:txBody>
      </p:sp>
      <p:pic>
        <p:nvPicPr>
          <p:cNvPr id="4" name="Content Placeholder 3" descr="C:\Users\KatieD\AppData\Local\Microsoft\Windows\INetCache\Content.Outlook\3DPM4VKG\New fish dump map.jpg">
            <a:extLst>
              <a:ext uri="{FF2B5EF4-FFF2-40B4-BE49-F238E27FC236}">
                <a16:creationId xmlns:a16="http://schemas.microsoft.com/office/drawing/2014/main" id="{C76103BF-E770-400A-841A-76B194CC23B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0412" y="609600"/>
            <a:ext cx="6934200" cy="5791200"/>
          </a:xfrm>
          <a:prstGeom prst="rect">
            <a:avLst/>
          </a:prstGeom>
          <a:noFill/>
          <a:ln>
            <a:noFill/>
          </a:ln>
        </p:spPr>
      </p:pic>
      <p:sp>
        <p:nvSpPr>
          <p:cNvPr id="5" name="Rectangle 4">
            <a:extLst>
              <a:ext uri="{FF2B5EF4-FFF2-40B4-BE49-F238E27FC236}">
                <a16:creationId xmlns:a16="http://schemas.microsoft.com/office/drawing/2014/main" id="{EDF36086-F5B6-43ED-80CF-192FFBC0F47C}"/>
              </a:ext>
            </a:extLst>
          </p:cNvPr>
          <p:cNvSpPr/>
          <p:nvPr/>
        </p:nvSpPr>
        <p:spPr>
          <a:xfrm>
            <a:off x="912812" y="1524000"/>
            <a:ext cx="3276599" cy="511736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Harvesters are asked to use the fish dump. If fish are left at locations other than the fish dump, it creates unpleasant work for others. The dump is off County Road 2 near Whitefish Lake. Side note: fish carcasses do make good garden fertilizer. Disclosure: You and your neighbors must be able to tolerate the stink, and attract hungry wildlife. Copies of the map to the dump will be provided at landings for those that need to verify the location. See map. </a:t>
            </a:r>
            <a:r>
              <a:rPr lang="en-US" dirty="0" err="1">
                <a:latin typeface="Calibri" panose="020F0502020204030204" pitchFamily="34" charset="0"/>
                <a:ea typeface="Calibri" panose="020F0502020204030204" pitchFamily="34" charset="0"/>
                <a:cs typeface="Calibri" panose="020F0502020204030204" pitchFamily="34" charset="0"/>
              </a:rPr>
              <a:t>Miigwech</a:t>
            </a:r>
            <a:r>
              <a:rPr lang="en-US" dirty="0">
                <a:latin typeface="Calibri" panose="020F0502020204030204" pitchFamily="34" charset="0"/>
                <a:ea typeface="Calibri" panose="020F0502020204030204" pitchFamily="34" charset="0"/>
                <a:cs typeface="Calibri" panose="020F0502020204030204" pitchFamily="34" charset="0"/>
              </a:rPr>
              <a:t> for your cooperation!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90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878D-C700-4BAC-A269-04C9E217D9EB}"/>
              </a:ext>
            </a:extLst>
          </p:cNvPr>
          <p:cNvSpPr>
            <a:spLocks noGrp="1"/>
          </p:cNvSpPr>
          <p:nvPr>
            <p:ph type="title"/>
          </p:nvPr>
        </p:nvSpPr>
        <p:spPr/>
        <p:txBody>
          <a:bodyPr/>
          <a:lstStyle/>
          <a:p>
            <a:r>
              <a:rPr lang="en-US" dirty="0">
                <a:solidFill>
                  <a:srgbClr val="00B0F0"/>
                </a:solidFill>
                <a:latin typeface="Calibri" panose="020F0502020204030204" pitchFamily="34" charset="0"/>
                <a:cs typeface="Calibri" panose="020F0502020204030204" pitchFamily="34" charset="0"/>
              </a:rPr>
              <a:t>Conservation Officer Contacts</a:t>
            </a:r>
          </a:p>
        </p:txBody>
      </p:sp>
      <p:sp>
        <p:nvSpPr>
          <p:cNvPr id="3" name="Content Placeholder 2">
            <a:extLst>
              <a:ext uri="{FF2B5EF4-FFF2-40B4-BE49-F238E27FC236}">
                <a16:creationId xmlns:a16="http://schemas.microsoft.com/office/drawing/2014/main" id="{10ED326F-3022-41DB-8636-DF4D38F05968}"/>
              </a:ext>
            </a:extLst>
          </p:cNvPr>
          <p:cNvSpPr>
            <a:spLocks noGrp="1"/>
          </p:cNvSpPr>
          <p:nvPr>
            <p:ph idx="1"/>
          </p:nvPr>
        </p:nvSpPr>
        <p:spPr/>
        <p:txBody>
          <a:bodyPr>
            <a:normAutofit fontScale="92500" lnSpcReduction="20000"/>
          </a:bodyPr>
          <a:lstStyle/>
          <a:p>
            <a:r>
              <a:rPr lang="en-US" sz="2000" dirty="0">
                <a:latin typeface="Calibri" panose="020F0502020204030204" pitchFamily="34" charset="0"/>
                <a:cs typeface="Calibri" panose="020F0502020204030204" pitchFamily="34" charset="0"/>
              </a:rPr>
              <a:t>It is a crime to harass Tribal harvesters. Please contact MLBO Conservation Officer’s or Tribal PD for if you or someone you know is being harassed at landings.  </a:t>
            </a:r>
          </a:p>
          <a:p>
            <a:pPr lvl="1"/>
            <a:r>
              <a:rPr lang="en-US" dirty="0">
                <a:latin typeface="Calibri" panose="020F0502020204030204" pitchFamily="34" charset="0"/>
                <a:cs typeface="Calibri" panose="020F0502020204030204" pitchFamily="34" charset="0"/>
              </a:rPr>
              <a:t>Special Voigt Task Force meeting update – Press Release.</a:t>
            </a:r>
          </a:p>
          <a:p>
            <a:pPr lvl="1"/>
            <a:r>
              <a:rPr lang="en-US" dirty="0">
                <a:latin typeface="Calibri" panose="020F0502020204030204" pitchFamily="34" charset="0"/>
                <a:cs typeface="Calibri" panose="020F0502020204030204" pitchFamily="34" charset="0"/>
              </a:rPr>
              <a:t>Practice 4 C’s: </a:t>
            </a:r>
          </a:p>
          <a:p>
            <a:pPr lvl="2"/>
            <a:r>
              <a:rPr lang="en-US" dirty="0">
                <a:latin typeface="Calibri" panose="020F0502020204030204" pitchFamily="34" charset="0"/>
                <a:cs typeface="Calibri" panose="020F0502020204030204" pitchFamily="34" charset="0"/>
              </a:rPr>
              <a:t>Create Distance</a:t>
            </a:r>
          </a:p>
          <a:p>
            <a:pPr lvl="2"/>
            <a:r>
              <a:rPr lang="en-US" dirty="0">
                <a:latin typeface="Calibri" panose="020F0502020204030204" pitchFamily="34" charset="0"/>
                <a:cs typeface="Calibri" panose="020F0502020204030204" pitchFamily="34" charset="0"/>
              </a:rPr>
              <a:t>Confirm your location</a:t>
            </a:r>
          </a:p>
          <a:p>
            <a:pPr lvl="2"/>
            <a:r>
              <a:rPr lang="en-US" dirty="0">
                <a:latin typeface="Calibri" panose="020F0502020204030204" pitchFamily="34" charset="0"/>
                <a:cs typeface="Calibri" panose="020F0502020204030204" pitchFamily="34" charset="0"/>
              </a:rPr>
              <a:t>Call CO or Tribal PD Dispatch</a:t>
            </a:r>
          </a:p>
          <a:p>
            <a:pPr lvl="2"/>
            <a:r>
              <a:rPr lang="en-US" dirty="0">
                <a:latin typeface="Calibri" panose="020F0502020204030204" pitchFamily="34" charset="0"/>
                <a:cs typeface="Calibri" panose="020F0502020204030204" pitchFamily="34" charset="0"/>
              </a:rPr>
              <a:t>Check in with MLBO DNR OR GLIFWC – All 8 Bands are working together to compile our data.</a:t>
            </a:r>
          </a:p>
          <a:p>
            <a:pPr>
              <a:lnSpc>
                <a:spcPct val="100000"/>
              </a:lnSpc>
            </a:pPr>
            <a:r>
              <a:rPr lang="en-US" sz="2000" dirty="0">
                <a:latin typeface="Calibri" panose="020F0502020204030204" pitchFamily="34" charset="0"/>
                <a:cs typeface="Calibri" panose="020F0502020204030204" pitchFamily="34" charset="0"/>
              </a:rPr>
              <a:t>Note: IF you need to cancel your permit, it is your responsibility to contact any of the DNR Conservation Officers as soon as you are aware. Continued “no shows” to landings could hinder permits issued to you. </a:t>
            </a:r>
          </a:p>
          <a:p>
            <a:pPr lvl="1"/>
            <a:r>
              <a:rPr lang="en-US" dirty="0">
                <a:latin typeface="Calibri" panose="020F0502020204030204" pitchFamily="34" charset="0"/>
                <a:cs typeface="Calibri" panose="020F0502020204030204" pitchFamily="34" charset="0"/>
              </a:rPr>
              <a:t>Jason Rice: 320-630-2619</a:t>
            </a:r>
          </a:p>
          <a:p>
            <a:pPr lvl="1"/>
            <a:r>
              <a:rPr lang="en-US" dirty="0">
                <a:latin typeface="Calibri" panose="020F0502020204030204" pitchFamily="34" charset="0"/>
                <a:cs typeface="Calibri" panose="020F0502020204030204" pitchFamily="34" charset="0"/>
              </a:rPr>
              <a:t>Ashley Burton: 218-838-3379</a:t>
            </a:r>
          </a:p>
          <a:p>
            <a:pPr lvl="1"/>
            <a:r>
              <a:rPr lang="en-US" dirty="0">
                <a:latin typeface="Calibri" panose="020F0502020204030204" pitchFamily="34" charset="0"/>
                <a:cs typeface="Calibri" panose="020F0502020204030204" pitchFamily="34" charset="0"/>
              </a:rPr>
              <a:t>Jeffery Schafer: 320-630-2463</a:t>
            </a:r>
          </a:p>
          <a:p>
            <a:pPr lvl="1"/>
            <a:r>
              <a:rPr lang="en-US" dirty="0">
                <a:latin typeface="Calibri" panose="020F0502020204030204" pitchFamily="34" charset="0"/>
                <a:cs typeface="Calibri" panose="020F0502020204030204" pitchFamily="34" charset="0"/>
              </a:rPr>
              <a:t>Tribal Police Dispatch: 320-532-7490</a:t>
            </a:r>
            <a:endParaRPr lang="en-US" dirty="0">
              <a:latin typeface="Calibri Light" panose="020F0302020204030204" pitchFamily="34" charset="0"/>
              <a:cs typeface="Calibri Light" panose="020F0302020204030204" pitchFamily="34" charset="0"/>
            </a:endParaRPr>
          </a:p>
          <a:p>
            <a:pPr>
              <a:lnSpc>
                <a:spcPct val="100000"/>
              </a:lnSpc>
            </a:pPr>
            <a:endParaRPr lang="en-US" dirty="0"/>
          </a:p>
        </p:txBody>
      </p:sp>
    </p:spTree>
    <p:extLst>
      <p:ext uri="{BB962C8B-B14F-4D97-AF65-F5344CB8AC3E}">
        <p14:creationId xmlns:p14="http://schemas.microsoft.com/office/powerpoint/2010/main" val="301545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505200"/>
            <a:ext cx="3924300" cy="685800"/>
          </a:xfrm>
        </p:spPr>
        <p:txBody>
          <a:bodyPr>
            <a:noAutofit/>
          </a:bodyPr>
          <a:lstStyle/>
          <a:p>
            <a:r>
              <a:rPr lang="en-US" sz="3400" dirty="0">
                <a:solidFill>
                  <a:srgbClr val="00B0F0"/>
                </a:solidFill>
                <a:latin typeface="Calibri" panose="020F0502020204030204" pitchFamily="34" charset="0"/>
                <a:cs typeface="Calibri" panose="020F0502020204030204" pitchFamily="34" charset="0"/>
              </a:rPr>
              <a:t>Let’s keep our harvesting traditions alive: We all learned how to exercise our treaty rights from someone, so let’s do our part and be a mentor to others.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0412" y="533400"/>
            <a:ext cx="3257550" cy="4343400"/>
          </a:xfrm>
        </p:spPr>
      </p:pic>
      <p:sp>
        <p:nvSpPr>
          <p:cNvPr id="5" name="TextBox 4"/>
          <p:cNvSpPr txBox="1"/>
          <p:nvPr/>
        </p:nvSpPr>
        <p:spPr>
          <a:xfrm>
            <a:off x="2436812" y="4648200"/>
            <a:ext cx="3333750" cy="1169551"/>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rPr>
              <a:t>Photo Submitted by Ashley Hanson. </a:t>
            </a:r>
          </a:p>
          <a:p>
            <a:r>
              <a:rPr lang="en-US" sz="1400" dirty="0">
                <a:latin typeface="Calibri Light" panose="020F0302020204030204" pitchFamily="34" charset="0"/>
                <a:cs typeface="Calibri Light" panose="020F0302020204030204" pitchFamily="34" charset="0"/>
              </a:rPr>
              <a:t>“First walleye I had ever speared and my dad looked at me and said, “That feeling you have right now is the feeling of sovereignty.’”</a:t>
            </a:r>
          </a:p>
        </p:txBody>
      </p:sp>
      <p:pic>
        <p:nvPicPr>
          <p:cNvPr id="3" name="Picture 2">
            <a:extLst>
              <a:ext uri="{FF2B5EF4-FFF2-40B4-BE49-F238E27FC236}">
                <a16:creationId xmlns:a16="http://schemas.microsoft.com/office/drawing/2014/main" id="{31F78D99-BF56-456C-BE44-B514D10522A2}"/>
              </a:ext>
            </a:extLst>
          </p:cNvPr>
          <p:cNvPicPr>
            <a:picLocks noChangeAspect="1"/>
          </p:cNvPicPr>
          <p:nvPr/>
        </p:nvPicPr>
        <p:blipFill>
          <a:blip r:embed="rId3"/>
          <a:stretch>
            <a:fillRect/>
          </a:stretch>
        </p:blipFill>
        <p:spPr>
          <a:xfrm>
            <a:off x="8380412" y="1676400"/>
            <a:ext cx="2495548" cy="4642879"/>
          </a:xfrm>
          <a:prstGeom prst="rect">
            <a:avLst/>
          </a:prstGeom>
        </p:spPr>
      </p:pic>
    </p:spTree>
    <p:extLst>
      <p:ext uri="{BB962C8B-B14F-4D97-AF65-F5344CB8AC3E}">
        <p14:creationId xmlns:p14="http://schemas.microsoft.com/office/powerpoint/2010/main" val="14030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35B1-33E2-451C-9DD7-DC865F520513}"/>
              </a:ext>
            </a:extLst>
          </p:cNvPr>
          <p:cNvSpPr>
            <a:spLocks noGrp="1"/>
          </p:cNvSpPr>
          <p:nvPr>
            <p:ph type="title"/>
          </p:nvPr>
        </p:nvSpPr>
        <p:spPr/>
        <p:txBody>
          <a:bodyPr/>
          <a:lstStyle/>
          <a:p>
            <a:r>
              <a:rPr lang="en-US" dirty="0">
                <a:solidFill>
                  <a:srgbClr val="00B0F0"/>
                </a:solidFill>
                <a:latin typeface="Calibri" panose="020F0502020204030204" pitchFamily="34" charset="0"/>
                <a:cs typeface="Calibri" panose="020F0502020204030204" pitchFamily="34" charset="0"/>
              </a:rPr>
              <a:t>Biindaakoozh</a:t>
            </a:r>
            <a:endParaRPr lang="en-US" dirty="0">
              <a:solidFill>
                <a:srgbClr val="00B0F0"/>
              </a:solidFill>
            </a:endParaRPr>
          </a:p>
        </p:txBody>
      </p:sp>
      <p:sp>
        <p:nvSpPr>
          <p:cNvPr id="3" name="Content Placeholder 2">
            <a:extLst>
              <a:ext uri="{FF2B5EF4-FFF2-40B4-BE49-F238E27FC236}">
                <a16:creationId xmlns:a16="http://schemas.microsoft.com/office/drawing/2014/main" id="{581B4E5A-2C01-4879-9AFD-E03242D80AD6}"/>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Don’t forget to put your </a:t>
            </a:r>
            <a:r>
              <a:rPr lang="en-US" dirty="0" err="1">
                <a:latin typeface="Calibri" panose="020F0502020204030204" pitchFamily="34" charset="0"/>
                <a:cs typeface="Calibri" panose="020F0502020204030204" pitchFamily="34" charset="0"/>
              </a:rPr>
              <a:t>asemaa</a:t>
            </a:r>
            <a:r>
              <a:rPr lang="en-US" dirty="0">
                <a:latin typeface="Calibri" panose="020F0502020204030204" pitchFamily="34" charset="0"/>
                <a:cs typeface="Calibri" panose="020F0502020204030204" pitchFamily="34" charset="0"/>
              </a:rPr>
              <a:t> down, treat your nets and fish as you would your most precious loved ones. </a:t>
            </a:r>
          </a:p>
          <a:p>
            <a:pPr marL="0" indent="0">
              <a:buNone/>
            </a:pPr>
            <a:r>
              <a:rPr lang="en-US" dirty="0">
                <a:latin typeface="Calibri" panose="020F0502020204030204" pitchFamily="34" charset="0"/>
                <a:cs typeface="Calibri" panose="020F0502020204030204" pitchFamily="34" charset="0"/>
              </a:rPr>
              <a:t>Your patience and understanding is appreciated. There is a lot to consider this harvesting season for all of our communities, and we at the DNR appreciate you working together to keep our communities as safe as possible. </a:t>
            </a:r>
          </a:p>
          <a:p>
            <a:pPr marL="0" indent="0">
              <a:buNone/>
            </a:pPr>
            <a:r>
              <a:rPr lang="en-US" dirty="0">
                <a:latin typeface="Calibri" panose="020F0502020204030204" pitchFamily="34" charset="0"/>
                <a:cs typeface="Calibri" panose="020F0502020204030204" pitchFamily="34" charset="0"/>
              </a:rPr>
              <a:t>Hopefully these safe harvesting practices will continue to aid in slowing the spread/risk of COVID-19 to our communities. </a:t>
            </a:r>
          </a:p>
          <a:p>
            <a:pPr marL="0" indent="0">
              <a:buNone/>
            </a:pPr>
            <a:r>
              <a:rPr lang="en-US" dirty="0">
                <a:latin typeface="Calibri" panose="020F0502020204030204" pitchFamily="34" charset="0"/>
                <a:cs typeface="Calibri" panose="020F0502020204030204" pitchFamily="34" charset="0"/>
              </a:rPr>
              <a:t>If you have additional questions or concerns, please contact Katie Draper, Commissioner of DNR at 320-515-0846. </a:t>
            </a:r>
            <a:r>
              <a:rPr lang="en-US" dirty="0" err="1">
                <a:latin typeface="Calibri" panose="020F0502020204030204" pitchFamily="34" charset="0"/>
                <a:cs typeface="Calibri" panose="020F0502020204030204" pitchFamily="34" charset="0"/>
              </a:rPr>
              <a:t>Miigwech</a:t>
            </a:r>
            <a:r>
              <a:rPr lang="en-US"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32884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42A2-BB67-4968-8668-AED32FB3FB31}"/>
              </a:ext>
            </a:extLst>
          </p:cNvPr>
          <p:cNvSpPr>
            <a:spLocks noGrp="1"/>
          </p:cNvSpPr>
          <p:nvPr>
            <p:ph type="title"/>
          </p:nvPr>
        </p:nvSpPr>
        <p:spPr/>
        <p:txBody>
          <a:bodyPr/>
          <a:lstStyle/>
          <a:p>
            <a:r>
              <a:rPr lang="en-US" dirty="0">
                <a:solidFill>
                  <a:srgbClr val="00B0F0"/>
                </a:solidFill>
                <a:latin typeface="Calibri" panose="020F0502020204030204" pitchFamily="34" charset="0"/>
                <a:cs typeface="Calibri" panose="020F0502020204030204" pitchFamily="34" charset="0"/>
              </a:rPr>
              <a:t>Q and A</a:t>
            </a:r>
          </a:p>
        </p:txBody>
      </p:sp>
      <p:sp>
        <p:nvSpPr>
          <p:cNvPr id="3" name="Content Placeholder 2">
            <a:extLst>
              <a:ext uri="{FF2B5EF4-FFF2-40B4-BE49-F238E27FC236}">
                <a16:creationId xmlns:a16="http://schemas.microsoft.com/office/drawing/2014/main" id="{029216E7-E43B-4CC3-9A96-CC721CA8E9CE}"/>
              </a:ext>
            </a:extLst>
          </p:cNvPr>
          <p:cNvSpPr>
            <a:spLocks noGrp="1"/>
          </p:cNvSpPr>
          <p:nvPr>
            <p:ph idx="1"/>
          </p:nvPr>
        </p:nvSpPr>
        <p:spPr/>
        <p:txBody>
          <a:bodyPr/>
          <a:lstStyle/>
          <a:p>
            <a:r>
              <a:rPr lang="en-US" dirty="0">
                <a:solidFill>
                  <a:srgbClr val="00B0F0"/>
                </a:solidFill>
                <a:latin typeface="Calibri" panose="020F0502020204030204" pitchFamily="34" charset="0"/>
                <a:cs typeface="Calibri" panose="020F0502020204030204" pitchFamily="34" charset="0"/>
              </a:rPr>
              <a:t>We covered a lot of material today as it relates to treaty harvesting, if you have additional questions we encourage you to give us a call at 320-532-7439.</a:t>
            </a:r>
          </a:p>
          <a:p>
            <a:r>
              <a:rPr lang="en-US" dirty="0" err="1">
                <a:solidFill>
                  <a:srgbClr val="00B0F0"/>
                </a:solidFill>
                <a:latin typeface="Calibri" panose="020F0502020204030204" pitchFamily="34" charset="0"/>
                <a:cs typeface="Calibri" panose="020F0502020204030204" pitchFamily="34" charset="0"/>
              </a:rPr>
              <a:t>Miigwech</a:t>
            </a:r>
            <a:r>
              <a:rPr lang="en-US" dirty="0">
                <a:solidFill>
                  <a:srgbClr val="00B0F0"/>
                </a:solidFill>
                <a:latin typeface="Calibri" panose="020F0502020204030204" pitchFamily="34" charset="0"/>
                <a:cs typeface="Calibri" panose="020F0502020204030204" pitchFamily="34" charset="0"/>
              </a:rPr>
              <a:t> for your time today!</a:t>
            </a:r>
          </a:p>
        </p:txBody>
      </p:sp>
    </p:spTree>
    <p:extLst>
      <p:ext uri="{BB962C8B-B14F-4D97-AF65-F5344CB8AC3E}">
        <p14:creationId xmlns:p14="http://schemas.microsoft.com/office/powerpoint/2010/main" val="170395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52400"/>
            <a:ext cx="11430000" cy="838200"/>
          </a:xfrm>
        </p:spPr>
        <p:txBody>
          <a:bodyPr/>
          <a:lstStyle/>
          <a:p>
            <a:r>
              <a:rPr lang="en-US" b="1" dirty="0">
                <a:solidFill>
                  <a:srgbClr val="00B0F0"/>
                </a:solidFill>
                <a:latin typeface="Calibri" panose="020F0502020204030204" pitchFamily="34" charset="0"/>
                <a:cs typeface="Calibri" panose="020F0502020204030204" pitchFamily="34" charset="0"/>
              </a:rPr>
              <a:t>REMEMBER YOUR TRADITIONAL VALUES</a:t>
            </a:r>
          </a:p>
        </p:txBody>
      </p:sp>
      <p:sp>
        <p:nvSpPr>
          <p:cNvPr id="3" name="Content Placeholder 2"/>
          <p:cNvSpPr>
            <a:spLocks noGrp="1"/>
          </p:cNvSpPr>
          <p:nvPr>
            <p:ph idx="1"/>
          </p:nvPr>
        </p:nvSpPr>
        <p:spPr>
          <a:xfrm>
            <a:off x="531812" y="1219200"/>
            <a:ext cx="11125200" cy="5334000"/>
          </a:xfrm>
        </p:spPr>
        <p:txBody>
          <a:bodyPr>
            <a:normAutofit lnSpcReduction="10000"/>
          </a:bodyPr>
          <a:lstStyle/>
          <a:p>
            <a:pPr marL="0" indent="0">
              <a:buNone/>
            </a:pPr>
            <a:r>
              <a:rPr lang="en-US" dirty="0" err="1">
                <a:latin typeface="Calibri Light" panose="020F0302020204030204" pitchFamily="34" charset="0"/>
                <a:cs typeface="Calibri Light" panose="020F0302020204030204" pitchFamily="34" charset="0"/>
              </a:rPr>
              <a:t>Gwayakwaadiziwin</a:t>
            </a:r>
            <a:r>
              <a:rPr lang="en-US" dirty="0">
                <a:latin typeface="Calibri Light" panose="020F0302020204030204" pitchFamily="34" charset="0"/>
                <a:cs typeface="Calibri Light" panose="020F0302020204030204" pitchFamily="34" charset="0"/>
              </a:rPr>
              <a:t> (Honesty): To achieve honesty within yourself is to recognize who and what you are. Do this and you can be honest with all others.</a:t>
            </a:r>
          </a:p>
          <a:p>
            <a:pPr marL="0" indent="0">
              <a:buNone/>
            </a:pPr>
            <a:r>
              <a:rPr lang="en-US" dirty="0" err="1">
                <a:latin typeface="Calibri Light" panose="020F0302020204030204" pitchFamily="34" charset="0"/>
                <a:cs typeface="Calibri Light" panose="020F0302020204030204" pitchFamily="34" charset="0"/>
              </a:rPr>
              <a:t>Dabaadendiziwin</a:t>
            </a:r>
            <a:r>
              <a:rPr lang="en-US" dirty="0">
                <a:latin typeface="Calibri Light" panose="020F0302020204030204" pitchFamily="34" charset="0"/>
                <a:cs typeface="Calibri Light" panose="020F0302020204030204" pitchFamily="34" charset="0"/>
              </a:rPr>
              <a:t> (Humility): Humble yourself and recognize that no matter how much you think you know, you know very little.</a:t>
            </a:r>
          </a:p>
          <a:p>
            <a:pPr marL="0" indent="0">
              <a:buNone/>
            </a:pPr>
            <a:r>
              <a:rPr lang="en-US" dirty="0" err="1">
                <a:latin typeface="Calibri Light" panose="020F0302020204030204" pitchFamily="34" charset="0"/>
                <a:cs typeface="Calibri Light" panose="020F0302020204030204" pitchFamily="34" charset="0"/>
              </a:rPr>
              <a:t>Debwewiwin</a:t>
            </a:r>
            <a:r>
              <a:rPr lang="en-US" dirty="0">
                <a:latin typeface="Calibri Light" panose="020F0302020204030204" pitchFamily="34" charset="0"/>
                <a:cs typeface="Calibri Light" panose="020F0302020204030204" pitchFamily="34" charset="0"/>
              </a:rPr>
              <a:t> (Truth): To learn Truth, to live Truth, to walk Truth, and to speak Truth.</a:t>
            </a:r>
          </a:p>
          <a:p>
            <a:pPr marL="0" indent="0">
              <a:buNone/>
            </a:pPr>
            <a:r>
              <a:rPr lang="en-US" dirty="0" err="1">
                <a:latin typeface="Calibri Light" panose="020F0302020204030204" pitchFamily="34" charset="0"/>
                <a:cs typeface="Calibri Light" panose="020F0302020204030204" pitchFamily="34" charset="0"/>
              </a:rPr>
              <a:t>Nibwaakaawin</a:t>
            </a:r>
            <a:r>
              <a:rPr lang="en-US" dirty="0">
                <a:latin typeface="Calibri Light" panose="020F0302020204030204" pitchFamily="34" charset="0"/>
                <a:cs typeface="Calibri Light" panose="020F0302020204030204" pitchFamily="34" charset="0"/>
              </a:rPr>
              <a:t> (Wisdom): To have Wisdom is to know the difference between good and bad and to know the result of your actions.</a:t>
            </a:r>
          </a:p>
          <a:p>
            <a:pPr marL="0" indent="0">
              <a:buNone/>
            </a:pPr>
            <a:r>
              <a:rPr lang="en-US" dirty="0" err="1">
                <a:latin typeface="Calibri Light" panose="020F0302020204030204" pitchFamily="34" charset="0"/>
                <a:cs typeface="Calibri Light" panose="020F0302020204030204" pitchFamily="34" charset="0"/>
              </a:rPr>
              <a:t>Zaagi’idiwin</a:t>
            </a:r>
            <a:r>
              <a:rPr lang="en-US" dirty="0">
                <a:latin typeface="Calibri Light" panose="020F0302020204030204" pitchFamily="34" charset="0"/>
                <a:cs typeface="Calibri Light" panose="020F0302020204030204" pitchFamily="34" charset="0"/>
              </a:rPr>
              <a:t> (Love/Compassion): Unconditional love and compassion is to know that when people are weak, they need your love and compassion the most.</a:t>
            </a:r>
          </a:p>
          <a:p>
            <a:pPr marL="0" indent="0">
              <a:buNone/>
            </a:pPr>
            <a:r>
              <a:rPr lang="en-US" dirty="0" err="1">
                <a:latin typeface="Calibri Light" panose="020F0302020204030204" pitchFamily="34" charset="0"/>
                <a:cs typeface="Calibri Light" panose="020F0302020204030204" pitchFamily="34" charset="0"/>
              </a:rPr>
              <a:t>Manaadendamowin</a:t>
            </a:r>
            <a:r>
              <a:rPr lang="en-US" dirty="0">
                <a:latin typeface="Calibri Light" panose="020F0302020204030204" pitchFamily="34" charset="0"/>
                <a:cs typeface="Calibri Light" panose="020F0302020204030204" pitchFamily="34" charset="0"/>
              </a:rPr>
              <a:t> (Respect): Respect others, their beliefs. Respect yourself. When you practice respect, respect will be given back to you.</a:t>
            </a:r>
          </a:p>
          <a:p>
            <a:pPr marL="0" indent="0">
              <a:buNone/>
            </a:pPr>
            <a:r>
              <a:rPr lang="en-US" dirty="0" err="1">
                <a:latin typeface="Calibri Light" panose="020F0302020204030204" pitchFamily="34" charset="0"/>
                <a:cs typeface="Calibri Light" panose="020F0302020204030204" pitchFamily="34" charset="0"/>
              </a:rPr>
              <a:t>Aakode’ewin</a:t>
            </a:r>
            <a:r>
              <a:rPr lang="en-US" dirty="0">
                <a:latin typeface="Calibri Light" panose="020F0302020204030204" pitchFamily="34" charset="0"/>
                <a:cs typeface="Calibri Light" panose="020F0302020204030204" pitchFamily="34" charset="0"/>
              </a:rPr>
              <a:t> (Bravery/Courage): Have bravery and courage in doing things right even though it may hurt you physically and mentally.</a:t>
            </a:r>
          </a:p>
        </p:txBody>
      </p:sp>
    </p:spTree>
    <p:extLst>
      <p:ext uri="{BB962C8B-B14F-4D97-AF65-F5344CB8AC3E}">
        <p14:creationId xmlns:p14="http://schemas.microsoft.com/office/powerpoint/2010/main" val="28367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ACE6-419E-43C1-9978-82429AED0B01}"/>
              </a:ext>
            </a:extLst>
          </p:cNvPr>
          <p:cNvSpPr>
            <a:spLocks noGrp="1"/>
          </p:cNvSpPr>
          <p:nvPr>
            <p:ph type="title"/>
          </p:nvPr>
        </p:nvSpPr>
        <p:spPr>
          <a:xfrm>
            <a:off x="1293811" y="114300"/>
            <a:ext cx="9601200" cy="1143000"/>
          </a:xfrm>
        </p:spPr>
        <p:txBody>
          <a:bodyPr>
            <a:normAutofit/>
          </a:bodyPr>
          <a:lstStyle/>
          <a:p>
            <a:pPr algn="ctr"/>
            <a:r>
              <a:rPr lang="en-US" sz="4800" dirty="0">
                <a:solidFill>
                  <a:srgbClr val="00B0F0"/>
                </a:solidFill>
                <a:latin typeface="Calibri" panose="020F0502020204030204" pitchFamily="34" charset="0"/>
                <a:cs typeface="Calibri" panose="020F0502020204030204" pitchFamily="34" charset="0"/>
              </a:rPr>
              <a:t>First things, first.</a:t>
            </a:r>
          </a:p>
        </p:txBody>
      </p:sp>
      <p:sp>
        <p:nvSpPr>
          <p:cNvPr id="3" name="Content Placeholder 2">
            <a:extLst>
              <a:ext uri="{FF2B5EF4-FFF2-40B4-BE49-F238E27FC236}">
                <a16:creationId xmlns:a16="http://schemas.microsoft.com/office/drawing/2014/main" id="{32F785DA-1AE8-40CC-A18D-CD7D0A97A5C9}"/>
              </a:ext>
            </a:extLst>
          </p:cNvPr>
          <p:cNvSpPr>
            <a:spLocks noGrp="1"/>
          </p:cNvSpPr>
          <p:nvPr>
            <p:ph idx="1"/>
          </p:nvPr>
        </p:nvSpPr>
        <p:spPr>
          <a:xfrm>
            <a:off x="1293810" y="1600200"/>
            <a:ext cx="4343401" cy="4343400"/>
          </a:xfrm>
        </p:spPr>
        <p:txBody>
          <a:bodyPr/>
          <a:lstStyle/>
          <a:p>
            <a:r>
              <a:rPr lang="en-US" dirty="0" err="1">
                <a:latin typeface="Calibri" panose="020F0502020204030204" pitchFamily="34" charset="0"/>
                <a:cs typeface="Calibri" panose="020F0502020204030204" pitchFamily="34" charset="0"/>
              </a:rPr>
              <a:t>Zhakamodaw</a:t>
            </a:r>
            <a:r>
              <a:rPr lang="en-US" dirty="0">
                <a:latin typeface="Calibri" panose="020F0502020204030204" pitchFamily="34" charset="0"/>
                <a:cs typeface="Calibri" panose="020F0502020204030204" pitchFamily="34" charset="0"/>
              </a:rPr>
              <a:t> – If you have lost a loved one in the past year or it is your first time at spearing and/or netting, it is recommended that you are spoon fed prior to going out. If you need to be spoon fed, please contact our Cultural Resource team at    320-532-7439.</a:t>
            </a:r>
          </a:p>
          <a:p>
            <a:r>
              <a:rPr lang="en-US" dirty="0">
                <a:latin typeface="Calibri" panose="020F0502020204030204" pitchFamily="34" charset="0"/>
                <a:cs typeface="Calibri" panose="020F0502020204030204" pitchFamily="34" charset="0"/>
              </a:rPr>
              <a:t>Biindaakoozh – make a tobacco offering.</a:t>
            </a:r>
          </a:p>
          <a:p>
            <a:endParaRPr lang="en-US" dirty="0"/>
          </a:p>
          <a:p>
            <a:endParaRPr lang="en-US" dirty="0"/>
          </a:p>
        </p:txBody>
      </p:sp>
      <p:pic>
        <p:nvPicPr>
          <p:cNvPr id="4" name="Picture 2" descr="See the source image">
            <a:extLst>
              <a:ext uri="{FF2B5EF4-FFF2-40B4-BE49-F238E27FC236}">
                <a16:creationId xmlns:a16="http://schemas.microsoft.com/office/drawing/2014/main" id="{BD0AA747-CA9C-452C-BE3C-BFD398AEF7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614" y="17526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85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9601200" cy="1143000"/>
          </a:xfrm>
        </p:spPr>
        <p:txBody>
          <a:bodyPr/>
          <a:lstStyle/>
          <a:p>
            <a:r>
              <a:rPr lang="en-US" dirty="0">
                <a:solidFill>
                  <a:srgbClr val="00B0F0"/>
                </a:solidFill>
                <a:latin typeface="Calibri" panose="020F0502020204030204" pitchFamily="34" charset="0"/>
                <a:cs typeface="Calibri" panose="020F0502020204030204" pitchFamily="34" charset="0"/>
              </a:rPr>
              <a:t>1837 Conservation Code Basics</a:t>
            </a:r>
          </a:p>
        </p:txBody>
      </p:sp>
      <p:sp>
        <p:nvSpPr>
          <p:cNvPr id="3" name="Content Placeholder 2"/>
          <p:cNvSpPr>
            <a:spLocks noGrp="1"/>
          </p:cNvSpPr>
          <p:nvPr>
            <p:ph idx="1"/>
          </p:nvPr>
        </p:nvSpPr>
        <p:spPr>
          <a:xfrm>
            <a:off x="608012" y="1676400"/>
            <a:ext cx="11277600" cy="4343400"/>
          </a:xfrm>
        </p:spPr>
        <p:txBody>
          <a:bodyPr>
            <a:normAutofit fontScale="77500" lnSpcReduction="20000"/>
          </a:bodyPr>
          <a:lstStyle/>
          <a:p>
            <a:pPr marL="0" indent="0">
              <a:lnSpc>
                <a:spcPct val="120000"/>
              </a:lnSpc>
              <a:buNone/>
            </a:pPr>
            <a:r>
              <a:rPr lang="en-US" dirty="0">
                <a:latin typeface="Calibri Light" panose="020F0302020204030204" pitchFamily="34" charset="0"/>
                <a:cs typeface="Calibri Light" panose="020F0302020204030204" pitchFamily="34" charset="0"/>
              </a:rPr>
              <a:t>The 1837 Conservation Code requires Mille Lacs Band members to acquire Harvesting Permits from the Band’s Department of Natural Resources before they can hunt, fish and gather on Band and public lands within the 1837 ceded territory. In addition, it is required to have a form of ID on you while harvesting.</a:t>
            </a:r>
          </a:p>
          <a:p>
            <a:pPr marL="0" indent="0">
              <a:lnSpc>
                <a:spcPct val="120000"/>
              </a:lnSpc>
              <a:buNone/>
            </a:pPr>
            <a:r>
              <a:rPr lang="en-US" dirty="0">
                <a:latin typeface="Calibri Light" panose="020F0302020204030204" pitchFamily="34" charset="0"/>
                <a:cs typeface="Calibri Light" panose="020F0302020204030204" pitchFamily="34" charset="0"/>
              </a:rPr>
              <a:t>The 1837 Conservation Code can be found in Mille Lacs Band Statutes, Title 11, Chapter 5. As it relates specifically to Fish Harvesting Regulations, please refer to Subchapter 9 of the Conservation Code to find definitions, seasons, requirements, bag limits and regulations. Let’s take a quick moment and look at the Title 11.</a:t>
            </a:r>
          </a:p>
          <a:p>
            <a:pPr marL="0" indent="0">
              <a:lnSpc>
                <a:spcPct val="120000"/>
              </a:lnSpc>
              <a:buNone/>
            </a:pPr>
            <a:r>
              <a:rPr lang="en-US" dirty="0">
                <a:latin typeface="Calibri Light" panose="020F0302020204030204" pitchFamily="34" charset="0"/>
                <a:cs typeface="Calibri Light" panose="020F0302020204030204" pitchFamily="34" charset="0"/>
              </a:rPr>
              <a:t>I encourage harvesters to review the 1837 Conservation Code. There is a lot of additional information and opportunities available to us that we will not cover today due to time constraints.</a:t>
            </a:r>
          </a:p>
          <a:p>
            <a:pPr marL="0" indent="0">
              <a:lnSpc>
                <a:spcPct val="120000"/>
              </a:lnSpc>
              <a:buNone/>
            </a:pPr>
            <a:r>
              <a:rPr lang="en-US" dirty="0">
                <a:latin typeface="Calibri Light" panose="020F0302020204030204" pitchFamily="34" charset="0"/>
                <a:cs typeface="Calibri Light" panose="020F0302020204030204" pitchFamily="34" charset="0"/>
              </a:rPr>
              <a:t>All of the 1837 signatory Band’s follow the 1837 Conservation Code, and some, like us have additional laws they follow in regard to on-reservation harvesting. Over the years, this has caused confusion for some harvesters, and it is on my “to do list” to  update the statutes to better align with the 1837 Conservation Code. Let’s take a light dive into harvesting method requirements.</a:t>
            </a:r>
          </a:p>
          <a:p>
            <a:pPr marL="0" indent="0">
              <a:lnSpc>
                <a:spcPct val="120000"/>
              </a:lnSpc>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785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E80D-C9D7-47AA-A7A9-8E97E2305E2F}"/>
              </a:ext>
            </a:extLst>
          </p:cNvPr>
          <p:cNvSpPr>
            <a:spLocks noGrp="1"/>
          </p:cNvSpPr>
          <p:nvPr>
            <p:ph type="title"/>
          </p:nvPr>
        </p:nvSpPr>
        <p:spPr>
          <a:xfrm>
            <a:off x="531812" y="6648"/>
            <a:ext cx="9601200" cy="1143000"/>
          </a:xfrm>
        </p:spPr>
        <p:txBody>
          <a:bodyPr>
            <a:normAutofit/>
          </a:bodyPr>
          <a:lstStyle/>
          <a:p>
            <a:pPr algn="ctr"/>
            <a:r>
              <a:rPr lang="en-US" sz="4800" dirty="0">
                <a:solidFill>
                  <a:srgbClr val="00B0F0"/>
                </a:solidFill>
                <a:latin typeface="Calibri" panose="020F0502020204030204" pitchFamily="34" charset="0"/>
                <a:cs typeface="Calibri" panose="020F0502020204030204" pitchFamily="34" charset="0"/>
              </a:rPr>
              <a:t>What do I need?</a:t>
            </a:r>
          </a:p>
        </p:txBody>
      </p:sp>
      <p:pic>
        <p:nvPicPr>
          <p:cNvPr id="2051" name="Picture 3" descr="87a1c9c8-c1ed-4cff-95b8-e63eab688187@millelacsband">
            <a:extLst>
              <a:ext uri="{FF2B5EF4-FFF2-40B4-BE49-F238E27FC236}">
                <a16:creationId xmlns:a16="http://schemas.microsoft.com/office/drawing/2014/main" id="{7A438207-E7CB-47F3-BCBB-711FCA1D9C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7113">
            <a:off x="2594640" y="1365136"/>
            <a:ext cx="7422206" cy="436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5F6CEA1D-644F-412C-ACC1-86E5EC5820A9" descr="5F6CEA1D-644F-412C-ACC1-86E5EC5820A9">
            <a:extLst>
              <a:ext uri="{FF2B5EF4-FFF2-40B4-BE49-F238E27FC236}">
                <a16:creationId xmlns:a16="http://schemas.microsoft.com/office/drawing/2014/main" id="{D5B8005C-1070-4AE3-BEC5-B85FEBEC4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6393">
            <a:off x="7549802" y="3065930"/>
            <a:ext cx="4017464" cy="3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E628DAF-BDA4-4C92-9D76-9B1CDED48F13" descr="BE628DAF-BDA4-4C92-9D76-9B1CDED48F13">
            <a:extLst>
              <a:ext uri="{FF2B5EF4-FFF2-40B4-BE49-F238E27FC236}">
                <a16:creationId xmlns:a16="http://schemas.microsoft.com/office/drawing/2014/main" id="{A3573345-8671-4CEB-81BB-AECB7D524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92051" y="490340"/>
            <a:ext cx="2130821" cy="374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6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7267"/>
            <a:ext cx="9601200" cy="800100"/>
          </a:xfrm>
        </p:spPr>
        <p:txBody>
          <a:bodyPr/>
          <a:lstStyle/>
          <a:p>
            <a:r>
              <a:rPr lang="en-US" dirty="0">
                <a:solidFill>
                  <a:srgbClr val="00B0F0"/>
                </a:solidFill>
                <a:latin typeface="Calibri" panose="020F0502020204030204" pitchFamily="34" charset="0"/>
                <a:cs typeface="Calibri" panose="020F0502020204030204" pitchFamily="34" charset="0"/>
              </a:rPr>
              <a:t>Harvest Methods - Gill Net</a:t>
            </a:r>
          </a:p>
        </p:txBody>
      </p:sp>
      <p:sp>
        <p:nvSpPr>
          <p:cNvPr id="3" name="Content Placeholder 2"/>
          <p:cNvSpPr>
            <a:spLocks noGrp="1"/>
          </p:cNvSpPr>
          <p:nvPr>
            <p:ph idx="1"/>
          </p:nvPr>
        </p:nvSpPr>
        <p:spPr>
          <a:xfrm>
            <a:off x="537741" y="990600"/>
            <a:ext cx="11113341" cy="5562600"/>
          </a:xfrm>
        </p:spPr>
        <p:txBody>
          <a:bodyPr>
            <a:normAutofit fontScale="92500" lnSpcReduction="20000"/>
          </a:bodyPr>
          <a:lstStyle/>
          <a:p>
            <a:pPr>
              <a:lnSpc>
                <a:spcPct val="110000"/>
              </a:lnSpc>
            </a:pPr>
            <a:r>
              <a:rPr lang="en-US" dirty="0">
                <a:latin typeface="Calibri" panose="020F0502020204030204" pitchFamily="34" charset="0"/>
                <a:cs typeface="Calibri" panose="020F0502020204030204" pitchFamily="34" charset="0"/>
              </a:rPr>
              <a:t>The Band’s DNR may issue gillnetting permits for: any lake in excess of 1,000 acres; </a:t>
            </a:r>
            <a:r>
              <a:rPr lang="en-US" dirty="0" err="1">
                <a:latin typeface="Calibri" panose="020F0502020204030204" pitchFamily="34" charset="0"/>
                <a:cs typeface="Calibri" panose="020F0502020204030204" pitchFamily="34" charset="0"/>
              </a:rPr>
              <a:t>Ogechie</a:t>
            </a:r>
            <a:r>
              <a:rPr lang="en-US" dirty="0">
                <a:latin typeface="Calibri" panose="020F0502020204030204" pitchFamily="34" charset="0"/>
                <a:cs typeface="Calibri" panose="020F0502020204030204" pitchFamily="34" charset="0"/>
              </a:rPr>
              <a:t>, Onamia or Shakopee Lakes; approximately five miles of the Rum River connecting these lakes: Grindstone, Eleven, Pine, Razor, South </a:t>
            </a:r>
            <a:r>
              <a:rPr lang="en-US" dirty="0" err="1">
                <a:latin typeface="Calibri" panose="020F0502020204030204" pitchFamily="34" charset="0"/>
                <a:cs typeface="Calibri" panose="020F0502020204030204" pitchFamily="34" charset="0"/>
              </a:rPr>
              <a:t>Stanchfield</a:t>
            </a:r>
            <a:r>
              <a:rPr lang="en-US" dirty="0">
                <a:latin typeface="Calibri" panose="020F0502020204030204" pitchFamily="34" charset="0"/>
                <a:cs typeface="Calibri" panose="020F0502020204030204" pitchFamily="34" charset="0"/>
              </a:rPr>
              <a:t>, Whitefish, and the 20 miles of the St. Croix downstream from the point where the river commences at the border between Minnesota and Wisconsin. There are provisions that can be found in the 1837 Conservation Code to further define. In general, during the spring GLIFWC meetings the Commissioner will declare all of the available lakes within the 1837 treaty area in Minnesota to allow harvesters the opportunity to harvest. Most often, those lakes do not attract harvesters from MLBO, but they are an option. If you have interest in harvesting from these lakes, please contact us at DNR. </a:t>
            </a:r>
          </a:p>
          <a:p>
            <a:r>
              <a:rPr lang="en-US" dirty="0">
                <a:latin typeface="Calibri" panose="020F0502020204030204" pitchFamily="34" charset="0"/>
                <a:cs typeface="Calibri" panose="020F0502020204030204" pitchFamily="34" charset="0"/>
              </a:rPr>
              <a:t>Gill net size requirements are as follows: </a:t>
            </a:r>
          </a:p>
          <a:p>
            <a:pPr lvl="1"/>
            <a:r>
              <a:rPr lang="en-US" dirty="0">
                <a:latin typeface="Calibri" panose="020F0502020204030204" pitchFamily="34" charset="0"/>
                <a:cs typeface="Calibri" panose="020F0502020204030204" pitchFamily="34" charset="0"/>
              </a:rPr>
              <a:t>Must possess a netting permit.</a:t>
            </a:r>
          </a:p>
          <a:p>
            <a:pPr lvl="1"/>
            <a:r>
              <a:rPr lang="en-US" dirty="0">
                <a:latin typeface="Calibri" panose="020F0502020204030204" pitchFamily="34" charset="0"/>
                <a:cs typeface="Calibri" panose="020F0502020204030204" pitchFamily="34" charset="0"/>
              </a:rPr>
              <a:t>Length: 100ft</a:t>
            </a:r>
          </a:p>
          <a:p>
            <a:pPr lvl="1"/>
            <a:r>
              <a:rPr lang="en-US" dirty="0">
                <a:latin typeface="Calibri" panose="020F0502020204030204" pitchFamily="34" charset="0"/>
                <a:cs typeface="Calibri" panose="020F0502020204030204" pitchFamily="34" charset="0"/>
              </a:rPr>
              <a:t>Depth: 4ft</a:t>
            </a:r>
          </a:p>
          <a:p>
            <a:pPr lvl="1"/>
            <a:r>
              <a:rPr lang="en-US" dirty="0">
                <a:latin typeface="Calibri" panose="020F0502020204030204" pitchFamily="34" charset="0"/>
                <a:cs typeface="Calibri" panose="020F0502020204030204" pitchFamily="34" charset="0"/>
              </a:rPr>
              <a:t>Bar Size: 1.75in</a:t>
            </a:r>
          </a:p>
          <a:p>
            <a:pPr lvl="1"/>
            <a:r>
              <a:rPr lang="en-US" dirty="0">
                <a:latin typeface="Calibri" panose="020F0502020204030204" pitchFamily="34" charset="0"/>
                <a:cs typeface="Calibri" panose="020F0502020204030204" pitchFamily="34" charset="0"/>
              </a:rPr>
              <a:t>Shall be marked with two flags or floats, one at each end of the net. Flag (white, 10 inch square) must be two feet or more above the water. </a:t>
            </a:r>
          </a:p>
          <a:p>
            <a:pPr lvl="1"/>
            <a:r>
              <a:rPr lang="en-US" dirty="0">
                <a:latin typeface="Calibri" panose="020F0502020204030204" pitchFamily="34" charset="0"/>
                <a:cs typeface="Calibri" panose="020F0502020204030204" pitchFamily="34" charset="0"/>
              </a:rPr>
              <a:t>Net shall have an identification tag. Tags can be picked up at main DNR office. Phone number: 320-532-7439.</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21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D29B48-09D2-4D6E-A3FF-66057CD3E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7721" y="1146919"/>
            <a:ext cx="1587569" cy="3124200"/>
          </a:xfrm>
          <a:prstGeom prst="rect">
            <a:avLst/>
          </a:prstGeom>
        </p:spPr>
      </p:pic>
      <p:sp>
        <p:nvSpPr>
          <p:cNvPr id="2" name="Title 1"/>
          <p:cNvSpPr>
            <a:spLocks noGrp="1"/>
          </p:cNvSpPr>
          <p:nvPr>
            <p:ph type="title"/>
          </p:nvPr>
        </p:nvSpPr>
        <p:spPr>
          <a:xfrm>
            <a:off x="-534988" y="228600"/>
            <a:ext cx="9601200" cy="609600"/>
          </a:xfrm>
        </p:spPr>
        <p:txBody>
          <a:bodyPr/>
          <a:lstStyle/>
          <a:p>
            <a:pPr algn="ctr"/>
            <a:r>
              <a:rPr lang="en-US" dirty="0">
                <a:solidFill>
                  <a:srgbClr val="00B0F0"/>
                </a:solidFill>
                <a:latin typeface="Calibri" panose="020F0502020204030204" pitchFamily="34" charset="0"/>
                <a:cs typeface="Calibri" panose="020F0502020204030204" pitchFamily="34" charset="0"/>
              </a:rPr>
              <a:t>Gill Net Harvester Photos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72796" y="457200"/>
            <a:ext cx="1585120" cy="2819400"/>
          </a:xfrm>
        </p:spPr>
      </p:pic>
      <p:pic>
        <p:nvPicPr>
          <p:cNvPr id="6" name="Picture 5">
            <a:extLst>
              <a:ext uri="{FF2B5EF4-FFF2-40B4-BE49-F238E27FC236}">
                <a16:creationId xmlns:a16="http://schemas.microsoft.com/office/drawing/2014/main" id="{7BF28B94-081A-4CCD-B625-9F241F92E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2" y="968078"/>
            <a:ext cx="1515428" cy="2819400"/>
          </a:xfrm>
          <a:prstGeom prst="rect">
            <a:avLst/>
          </a:prstGeom>
        </p:spPr>
      </p:pic>
      <p:pic>
        <p:nvPicPr>
          <p:cNvPr id="8" name="Picture 7">
            <a:extLst>
              <a:ext uri="{FF2B5EF4-FFF2-40B4-BE49-F238E27FC236}">
                <a16:creationId xmlns:a16="http://schemas.microsoft.com/office/drawing/2014/main" id="{17A72BB9-F10C-4E52-A644-5484E3D250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6928" y="990600"/>
            <a:ext cx="2210984" cy="3207885"/>
          </a:xfrm>
          <a:prstGeom prst="rect">
            <a:avLst/>
          </a:prstGeom>
        </p:spPr>
      </p:pic>
      <p:pic>
        <p:nvPicPr>
          <p:cNvPr id="10" name="Picture 9">
            <a:extLst>
              <a:ext uri="{FF2B5EF4-FFF2-40B4-BE49-F238E27FC236}">
                <a16:creationId xmlns:a16="http://schemas.microsoft.com/office/drawing/2014/main" id="{94D55CDE-384E-4E2B-9DE8-A743831CD2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1228" y="1524000"/>
            <a:ext cx="1805861" cy="2933818"/>
          </a:xfrm>
          <a:prstGeom prst="rect">
            <a:avLst/>
          </a:prstGeom>
        </p:spPr>
      </p:pic>
      <p:pic>
        <p:nvPicPr>
          <p:cNvPr id="12" name="Picture 11">
            <a:extLst>
              <a:ext uri="{FF2B5EF4-FFF2-40B4-BE49-F238E27FC236}">
                <a16:creationId xmlns:a16="http://schemas.microsoft.com/office/drawing/2014/main" id="{A401DEB2-6584-4259-8474-4FE99CE61B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446" y="3493032"/>
            <a:ext cx="4181824" cy="3136368"/>
          </a:xfrm>
          <a:prstGeom prst="rect">
            <a:avLst/>
          </a:prstGeom>
        </p:spPr>
      </p:pic>
      <p:pic>
        <p:nvPicPr>
          <p:cNvPr id="14" name="Picture 13">
            <a:extLst>
              <a:ext uri="{FF2B5EF4-FFF2-40B4-BE49-F238E27FC236}">
                <a16:creationId xmlns:a16="http://schemas.microsoft.com/office/drawing/2014/main" id="{380A4526-9ADE-4241-86AE-BBBD7C9405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012" y="4271119"/>
            <a:ext cx="2834348" cy="2125761"/>
          </a:xfrm>
          <a:prstGeom prst="rect">
            <a:avLst/>
          </a:prstGeom>
        </p:spPr>
      </p:pic>
    </p:spTree>
    <p:extLst>
      <p:ext uri="{BB962C8B-B14F-4D97-AF65-F5344CB8AC3E}">
        <p14:creationId xmlns:p14="http://schemas.microsoft.com/office/powerpoint/2010/main" val="56068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14300"/>
            <a:ext cx="9601200" cy="1143000"/>
          </a:xfrm>
        </p:spPr>
        <p:txBody>
          <a:bodyPr/>
          <a:lstStyle/>
          <a:p>
            <a:r>
              <a:rPr lang="en-US" dirty="0">
                <a:solidFill>
                  <a:srgbClr val="00B0F0"/>
                </a:solidFill>
                <a:latin typeface="Calibri" panose="020F0502020204030204" pitchFamily="34" charset="0"/>
                <a:cs typeface="Calibri" panose="020F0502020204030204" pitchFamily="34" charset="0"/>
              </a:rPr>
              <a:t>Harvest Methods – Spearing</a:t>
            </a:r>
          </a:p>
        </p:txBody>
      </p:sp>
      <p:sp>
        <p:nvSpPr>
          <p:cNvPr id="3" name="Content Placeholder 2"/>
          <p:cNvSpPr>
            <a:spLocks noGrp="1"/>
          </p:cNvSpPr>
          <p:nvPr>
            <p:ph idx="1"/>
          </p:nvPr>
        </p:nvSpPr>
        <p:spPr>
          <a:xfrm>
            <a:off x="467470" y="1676400"/>
            <a:ext cx="11113341" cy="4953000"/>
          </a:xfrm>
        </p:spPr>
        <p:txBody>
          <a:bodyPr>
            <a:normAutofit/>
          </a:bodyPr>
          <a:lstStyle/>
          <a:p>
            <a:r>
              <a:rPr lang="en-US" sz="2200" dirty="0">
                <a:latin typeface="Calibri" panose="020F0502020204030204" pitchFamily="34" charset="0"/>
                <a:cs typeface="Calibri" panose="020F0502020204030204" pitchFamily="34" charset="0"/>
              </a:rPr>
              <a:t>Spearing requirements: </a:t>
            </a:r>
          </a:p>
          <a:p>
            <a:pPr lvl="1"/>
            <a:r>
              <a:rPr lang="en-US" sz="2200" dirty="0">
                <a:latin typeface="Calibri" panose="020F0502020204030204" pitchFamily="34" charset="0"/>
                <a:cs typeface="Calibri" panose="020F0502020204030204" pitchFamily="34" charset="0"/>
              </a:rPr>
              <a:t>"Spear" means a pole tipped with a minimum of three barbed tines which are a minimum of 4-1/2" long and each tine having a barb extending perpendicular which is greater than 1/8 inch.</a:t>
            </a:r>
          </a:p>
          <a:p>
            <a:pPr lvl="1"/>
            <a:r>
              <a:rPr lang="en-US" sz="2200" dirty="0">
                <a:latin typeface="Calibri" panose="020F0502020204030204" pitchFamily="34" charset="0"/>
                <a:cs typeface="Calibri" panose="020F0502020204030204" pitchFamily="34" charset="0"/>
              </a:rPr>
              <a:t>Must possess a spearing permit.</a:t>
            </a:r>
          </a:p>
          <a:p>
            <a:pPr marL="365760" lvl="1" indent="0">
              <a:buNone/>
            </a:pPr>
            <a:endParaRPr lang="en-US" sz="2200"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452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9601200" cy="685800"/>
          </a:xfrm>
        </p:spPr>
        <p:txBody>
          <a:bodyPr/>
          <a:lstStyle/>
          <a:p>
            <a:r>
              <a:rPr lang="en-US" dirty="0">
                <a:solidFill>
                  <a:srgbClr val="00B0F0"/>
                </a:solidFill>
                <a:latin typeface="Calibri" panose="020F0502020204030204" pitchFamily="34" charset="0"/>
                <a:cs typeface="Calibri" panose="020F0502020204030204" pitchFamily="34" charset="0"/>
              </a:rPr>
              <a:t>Spearing Harvester Photos</a:t>
            </a:r>
          </a:p>
        </p:txBody>
      </p:sp>
      <p:pic>
        <p:nvPicPr>
          <p:cNvPr id="8" name="Content Placeholder 7">
            <a:extLst>
              <a:ext uri="{FF2B5EF4-FFF2-40B4-BE49-F238E27FC236}">
                <a16:creationId xmlns:a16="http://schemas.microsoft.com/office/drawing/2014/main" id="{13A7D284-2F2B-46A4-B672-1EDF2F09D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6612" y="1143000"/>
            <a:ext cx="2914650" cy="3886200"/>
          </a:xfrm>
        </p:spPr>
      </p:pic>
      <p:pic>
        <p:nvPicPr>
          <p:cNvPr id="10" name="Picture 9">
            <a:extLst>
              <a:ext uri="{FF2B5EF4-FFF2-40B4-BE49-F238E27FC236}">
                <a16:creationId xmlns:a16="http://schemas.microsoft.com/office/drawing/2014/main" id="{1343F8C7-053A-4B0E-9AA1-1FA651E4F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4312" y="3213100"/>
            <a:ext cx="3759200" cy="2819400"/>
          </a:xfrm>
          <a:prstGeom prst="rect">
            <a:avLst/>
          </a:prstGeom>
        </p:spPr>
      </p:pic>
      <p:pic>
        <p:nvPicPr>
          <p:cNvPr id="12" name="Picture 11">
            <a:extLst>
              <a:ext uri="{FF2B5EF4-FFF2-40B4-BE49-F238E27FC236}">
                <a16:creationId xmlns:a16="http://schemas.microsoft.com/office/drawing/2014/main" id="{F74C2D1D-48E7-4521-9636-1FD352B66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462" y="1524000"/>
            <a:ext cx="3543300" cy="4724400"/>
          </a:xfrm>
          <a:prstGeom prst="rect">
            <a:avLst/>
          </a:prstGeom>
        </p:spPr>
      </p:pic>
    </p:spTree>
    <p:extLst>
      <p:ext uri="{BB962C8B-B14F-4D97-AF65-F5344CB8AC3E}">
        <p14:creationId xmlns:p14="http://schemas.microsoft.com/office/powerpoint/2010/main" val="12266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E791-7449-4708-8DE9-182EC4D8A134}">
  <ds:schemaRefs>
    <ds:schemaRef ds:uri="http://www.w3.org/XML/1998/namespace"/>
    <ds:schemaRef ds:uri="4873beb7-5857-4685-be1f-d57550cc96cc"/>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1357</TotalTime>
  <Words>3590</Words>
  <Application>Microsoft Macintosh PowerPoint</Application>
  <PresentationFormat>Custom</PresentationFormat>
  <Paragraphs>187</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vt:lpstr>
      <vt:lpstr>Courier New</vt:lpstr>
      <vt:lpstr>Times New Roman</vt:lpstr>
      <vt:lpstr>Woodgrain 16x9</vt:lpstr>
      <vt:lpstr>Spearing and Netting 2021</vt:lpstr>
      <vt:lpstr>Boozhoo! Today’s Agenda</vt:lpstr>
      <vt:lpstr>First things, first.</vt:lpstr>
      <vt:lpstr>1837 Conservation Code Basics</vt:lpstr>
      <vt:lpstr>What do I need?</vt:lpstr>
      <vt:lpstr>Harvest Methods - Gill Net</vt:lpstr>
      <vt:lpstr>Gill Net Harvester Photos</vt:lpstr>
      <vt:lpstr>Harvest Methods – Spearing</vt:lpstr>
      <vt:lpstr>Spearing Harvester Photos</vt:lpstr>
      <vt:lpstr>Northern are good too…</vt:lpstr>
      <vt:lpstr>2020 Harvest Update Overview</vt:lpstr>
      <vt:lpstr>2020 Harvest Update Overview – cont.</vt:lpstr>
      <vt:lpstr>2020 Harvester Update Overview – cont.</vt:lpstr>
      <vt:lpstr>2021 FTC (Fisheries Technical Committee) Update </vt:lpstr>
      <vt:lpstr>2021 Harvest Update</vt:lpstr>
      <vt:lpstr>2021 Harvest Update NEW!</vt:lpstr>
      <vt:lpstr>2021 Harvest Update NEW cont.</vt:lpstr>
      <vt:lpstr>2021 Harvest Update – Text Alert</vt:lpstr>
      <vt:lpstr>What to expect at the landings</vt:lpstr>
      <vt:lpstr>Fish Dump</vt:lpstr>
      <vt:lpstr>Conservation Officer Contacts</vt:lpstr>
      <vt:lpstr>Let’s keep our harvesting traditions alive: We all learned how to exercise our treaty rights from someone, so let’s do our part and be a mentor to others. </vt:lpstr>
      <vt:lpstr>Biindaakoozh</vt:lpstr>
      <vt:lpstr>Q and A</vt:lpstr>
      <vt:lpstr>REMEMBER YOUR TRADITIONAL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Katie Draper</dc:creator>
  <cp:lastModifiedBy>Microsoft Office User</cp:lastModifiedBy>
  <cp:revision>74</cp:revision>
  <cp:lastPrinted>2021-03-19T13:48:17Z</cp:lastPrinted>
  <dcterms:created xsi:type="dcterms:W3CDTF">2021-03-03T15:21:07Z</dcterms:created>
  <dcterms:modified xsi:type="dcterms:W3CDTF">2021-03-31T20:53:54Z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